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52" r:id="rId10"/>
    <p:sldId id="353" r:id="rId11"/>
    <p:sldId id="354" r:id="rId12"/>
    <p:sldId id="355" r:id="rId13"/>
    <p:sldId id="356" r:id="rId14"/>
    <p:sldId id="267" r:id="rId15"/>
    <p:sldId id="268" r:id="rId16"/>
    <p:sldId id="357" r:id="rId17"/>
    <p:sldId id="358" r:id="rId18"/>
    <p:sldId id="359" r:id="rId19"/>
    <p:sldId id="269" r:id="rId20"/>
    <p:sldId id="276" r:id="rId21"/>
    <p:sldId id="277" r:id="rId22"/>
    <p:sldId id="360" r:id="rId23"/>
    <p:sldId id="279" r:id="rId24"/>
    <p:sldId id="280" r:id="rId25"/>
    <p:sldId id="281" r:id="rId26"/>
    <p:sldId id="282" r:id="rId27"/>
    <p:sldId id="361" r:id="rId28"/>
    <p:sldId id="284" r:id="rId29"/>
    <p:sldId id="285" r:id="rId30"/>
    <p:sldId id="286" r:id="rId31"/>
    <p:sldId id="287" r:id="rId32"/>
    <p:sldId id="362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63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67" r:id="rId54"/>
    <p:sldId id="365" r:id="rId55"/>
    <p:sldId id="366" r:id="rId56"/>
    <p:sldId id="310" r:id="rId57"/>
    <p:sldId id="311" r:id="rId58"/>
    <p:sldId id="368" r:id="rId59"/>
    <p:sldId id="313" r:id="rId60"/>
    <p:sldId id="36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31" r:id="rId71"/>
    <p:sldId id="332" r:id="rId72"/>
    <p:sldId id="333" r:id="rId73"/>
    <p:sldId id="334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2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請按這裡移動投影片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FC2A51C-8398-483C-8158-BA6A6830F28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 stage('Nexus Evaluate') {             steps {                </a:t>
            </a:r>
            <a:r>
              <a:rPr lang="en-US" altLang="zh-TW" dirty="0" err="1" smtClean="0"/>
              <a:t>nexusPolicyEvaluation</a:t>
            </a:r>
            <a:r>
              <a:rPr lang="en-US" altLang="zh-TW" dirty="0" smtClean="0"/>
              <a:t> (                    </a:t>
            </a:r>
            <a:r>
              <a:rPr lang="en-US" altLang="zh-TW" dirty="0" err="1" smtClean="0"/>
              <a:t>advancedProperties</a:t>
            </a:r>
            <a:r>
              <a:rPr lang="en-US" altLang="zh-TW" dirty="0" smtClean="0"/>
              <a:t>: '', //</a:t>
            </a:r>
            <a:r>
              <a:rPr lang="zh-TW" altLang="en-US" dirty="0" smtClean="0"/>
              <a:t>預設空白                    </a:t>
            </a:r>
            <a:r>
              <a:rPr lang="en-US" altLang="zh-TW" dirty="0" err="1" smtClean="0"/>
              <a:t>enableDebugLogging</a:t>
            </a:r>
            <a:r>
              <a:rPr lang="en-US" altLang="zh-TW" dirty="0" smtClean="0"/>
              <a:t>: true, //</a:t>
            </a:r>
            <a:r>
              <a:rPr lang="zh-TW" altLang="en-US" dirty="0" smtClean="0"/>
              <a:t>是否開啟</a:t>
            </a:r>
            <a:r>
              <a:rPr lang="en-US" altLang="zh-TW" dirty="0" smtClean="0"/>
              <a:t>Debug log                    </a:t>
            </a:r>
            <a:r>
              <a:rPr lang="en-US" altLang="zh-TW" dirty="0" err="1" smtClean="0"/>
              <a:t>failBuildOnNetworkError</a:t>
            </a:r>
            <a:r>
              <a:rPr lang="en-US" altLang="zh-TW" dirty="0" smtClean="0"/>
              <a:t>: true, //</a:t>
            </a:r>
            <a:r>
              <a:rPr lang="zh-TW" altLang="en-US" dirty="0" smtClean="0"/>
              <a:t>如果連不上</a:t>
            </a:r>
            <a:r>
              <a:rPr lang="en-US" altLang="zh-TW" dirty="0" smtClean="0"/>
              <a:t>IQ Server </a:t>
            </a:r>
            <a:r>
              <a:rPr lang="zh-TW" altLang="en-US" dirty="0" smtClean="0"/>
              <a:t>是否中斷 </a:t>
            </a:r>
            <a:r>
              <a:rPr lang="en-US" altLang="zh-TW" dirty="0" smtClean="0"/>
              <a:t>build                    </a:t>
            </a:r>
            <a:r>
              <a:rPr lang="en-US" altLang="zh-TW" dirty="0" err="1" smtClean="0"/>
              <a:t>iqApplication</a:t>
            </a:r>
            <a:r>
              <a:rPr lang="en-US" altLang="zh-TW" dirty="0" smtClean="0"/>
              <a:t>: '</a:t>
            </a:r>
            <a:r>
              <a:rPr lang="en-US" altLang="zh-TW" dirty="0" err="1" smtClean="0"/>
              <a:t>unlts</a:t>
            </a:r>
            <a:r>
              <a:rPr lang="en-US" altLang="zh-TW" dirty="0" smtClean="0"/>
              <a:t>', //</a:t>
            </a:r>
            <a:r>
              <a:rPr lang="zh-TW" altLang="en-US" dirty="0" smtClean="0"/>
              <a:t>指定哪一個 </a:t>
            </a:r>
            <a:r>
              <a:rPr lang="en-US" altLang="zh-TW" dirty="0" smtClean="0"/>
              <a:t>IQ Server application </a:t>
            </a:r>
            <a:r>
              <a:rPr lang="zh-TW" altLang="en-US" dirty="0" smtClean="0"/>
              <a:t>做掃描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Gitlab</a:t>
            </a:r>
            <a:r>
              <a:rPr lang="en-US" altLang="zh-TW" dirty="0" smtClean="0"/>
              <a:t> Project Name)                    </a:t>
            </a:r>
            <a:r>
              <a:rPr lang="en-US" altLang="zh-TW" dirty="0" err="1" smtClean="0"/>
              <a:t>iqInstanceId</a:t>
            </a:r>
            <a:r>
              <a:rPr lang="en-US" altLang="zh-TW" dirty="0" smtClean="0"/>
              <a:t>: '</a:t>
            </a:r>
            <a:r>
              <a:rPr lang="en-US" altLang="zh-TW" dirty="0" err="1" smtClean="0"/>
              <a:t>sonatype</a:t>
            </a:r>
            <a:r>
              <a:rPr lang="en-US" altLang="zh-TW" dirty="0" smtClean="0"/>
              <a:t>-dev', //Jenkins server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IQ server </a:t>
            </a:r>
            <a:r>
              <a:rPr lang="zh-TW" altLang="en-US" dirty="0" smtClean="0"/>
              <a:t>使用者                    </a:t>
            </a:r>
            <a:r>
              <a:rPr lang="en-US" altLang="zh-TW" dirty="0" err="1" smtClean="0"/>
              <a:t>iqScanPatterns</a:t>
            </a:r>
            <a:r>
              <a:rPr lang="en-US" altLang="zh-TW" dirty="0" smtClean="0"/>
              <a:t>: [[</a:t>
            </a:r>
            <a:r>
              <a:rPr lang="en-US" altLang="zh-TW" dirty="0" err="1" smtClean="0"/>
              <a:t>scanPattern</a:t>
            </a:r>
            <a:r>
              <a:rPr lang="en-US" altLang="zh-TW" dirty="0" smtClean="0"/>
              <a:t>: '**/*']], //</a:t>
            </a:r>
            <a:r>
              <a:rPr lang="zh-TW" altLang="en-US" dirty="0" smtClean="0"/>
              <a:t>要掃描的檔案路徑</a:t>
            </a:r>
            <a:r>
              <a:rPr lang="en-US" altLang="zh-TW" dirty="0" smtClean="0"/>
              <a:t>(</a:t>
            </a:r>
            <a:r>
              <a:rPr lang="zh-TW" altLang="en-US" dirty="0" smtClean="0"/>
              <a:t>這裡指掃描所有</a:t>
            </a:r>
            <a:r>
              <a:rPr lang="en-US" altLang="zh-TW" dirty="0" smtClean="0"/>
              <a:t>Target</a:t>
            </a:r>
            <a:r>
              <a:rPr lang="zh-TW" altLang="en-US" dirty="0" smtClean="0"/>
              <a:t>下面的 </a:t>
            </a:r>
            <a:r>
              <a:rPr lang="en-US" altLang="zh-TW" dirty="0" smtClean="0"/>
              <a:t>Jar file)                    </a:t>
            </a:r>
            <a:r>
              <a:rPr lang="en-US" altLang="zh-TW" dirty="0" err="1" smtClean="0"/>
              <a:t>iqStage</a:t>
            </a:r>
            <a:r>
              <a:rPr lang="en-US" altLang="zh-TW" dirty="0" smtClean="0"/>
              <a:t>: 'build',                    </a:t>
            </a:r>
            <a:r>
              <a:rPr lang="en-US" altLang="zh-TW" dirty="0" err="1" smtClean="0"/>
              <a:t>jobCredentialsId</a:t>
            </a:r>
            <a:r>
              <a:rPr lang="en-US" altLang="zh-TW" dirty="0" smtClean="0"/>
              <a:t>: '</a:t>
            </a:r>
            <a:r>
              <a:rPr lang="en-US" altLang="zh-TW" dirty="0" err="1" smtClean="0"/>
              <a:t>sonatype</a:t>
            </a:r>
            <a:r>
              <a:rPr lang="en-US" altLang="zh-TW" dirty="0" smtClean="0"/>
              <a:t>-lifecycle-scan'                 )            }            post {                failure {                    echo '</a:t>
            </a:r>
            <a:r>
              <a:rPr lang="zh-TW" altLang="en-US" dirty="0" smtClean="0"/>
              <a:t>偵測到違規中高風險檔案，中斷 </a:t>
            </a:r>
            <a:r>
              <a:rPr lang="en-US" altLang="zh-TW" dirty="0" smtClean="0"/>
              <a:t>pipeline </a:t>
            </a:r>
            <a:r>
              <a:rPr lang="zh-TW" altLang="en-US" dirty="0" smtClean="0"/>
              <a:t>執行，請至 </a:t>
            </a:r>
            <a:r>
              <a:rPr lang="en-US" altLang="zh-TW" dirty="0" smtClean="0"/>
              <a:t>Build# Log </a:t>
            </a:r>
            <a:r>
              <a:rPr lang="zh-TW" altLang="en-US" dirty="0" smtClean="0"/>
              <a:t>中查看掃描報告。</a:t>
            </a:r>
            <a:r>
              <a:rPr lang="en-US" altLang="zh-TW" dirty="0" smtClean="0"/>
              <a:t>'                }                success {                    echo '</a:t>
            </a:r>
            <a:r>
              <a:rPr lang="zh-TW" altLang="en-US" dirty="0" smtClean="0"/>
              <a:t>掃描成功，沒有偵測到違規風險檔案。</a:t>
            </a:r>
            <a:r>
              <a:rPr lang="en-US" altLang="zh-TW" dirty="0" smtClean="0"/>
              <a:t>'                }            }        }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54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8715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 stage('</a:t>
            </a:r>
            <a:r>
              <a:rPr lang="en-US" altLang="zh-TW" dirty="0" err="1" smtClean="0"/>
              <a:t>Checkmarx</a:t>
            </a:r>
            <a:r>
              <a:rPr lang="en-US" altLang="zh-TW" dirty="0" smtClean="0"/>
              <a:t> scan') {            when {                expression { </a:t>
            </a:r>
            <a:r>
              <a:rPr lang="en-US" altLang="zh-TW" dirty="0" err="1" smtClean="0"/>
              <a:t>env.TYPE</a:t>
            </a:r>
            <a:r>
              <a:rPr lang="en-US" altLang="zh-TW" dirty="0" smtClean="0"/>
              <a:t> == 'app' || </a:t>
            </a:r>
            <a:r>
              <a:rPr lang="en-US" altLang="zh-TW" dirty="0" err="1" smtClean="0"/>
              <a:t>env.TYPE</a:t>
            </a:r>
            <a:r>
              <a:rPr lang="en-US" altLang="zh-TW" dirty="0" smtClean="0"/>
              <a:t> == '</a:t>
            </a:r>
            <a:r>
              <a:rPr lang="en-US" altLang="zh-TW" dirty="0" err="1" smtClean="0"/>
              <a:t>rpt</a:t>
            </a:r>
            <a:r>
              <a:rPr lang="en-US" altLang="zh-TW" dirty="0" smtClean="0"/>
              <a:t>' }            }            steps {                script {                    try {                        step([$class: '</a:t>
            </a:r>
            <a:r>
              <a:rPr lang="en-US" altLang="zh-TW" dirty="0" err="1" smtClean="0"/>
              <a:t>CxScanBuilder</a:t>
            </a:r>
            <a:r>
              <a:rPr lang="en-US" altLang="zh-TW" dirty="0" smtClean="0"/>
              <a:t>',                        comment: '',</a:t>
            </a:r>
            <a:r>
              <a:rPr lang="zh-TW" altLang="en-US" dirty="0" smtClean="0"/>
              <a:t>                        </a:t>
            </a:r>
            <a:r>
              <a:rPr lang="en-US" altLang="zh-TW" dirty="0" err="1" smtClean="0"/>
              <a:t>credentialsId</a:t>
            </a:r>
            <a:r>
              <a:rPr lang="en-US" altLang="zh-TW" dirty="0" smtClean="0"/>
              <a:t>: '</a:t>
            </a:r>
            <a:r>
              <a:rPr lang="en-US" altLang="zh-TW" dirty="0" err="1" smtClean="0"/>
              <a:t>checkmarx</a:t>
            </a:r>
            <a:r>
              <a:rPr lang="en-US" altLang="zh-TW" dirty="0" smtClean="0"/>
              <a:t>-server',                        </a:t>
            </a:r>
            <a:r>
              <a:rPr lang="en-US" altLang="zh-TW" dirty="0" err="1" smtClean="0"/>
              <a:t>sourceEncoding</a:t>
            </a:r>
            <a:r>
              <a:rPr lang="en-US" altLang="zh-TW" dirty="0" smtClean="0"/>
              <a:t>: '1',                        </a:t>
            </a:r>
            <a:r>
              <a:rPr lang="en-US" altLang="zh-TW" dirty="0" err="1" smtClean="0"/>
              <a:t>excludeFolders</a:t>
            </a:r>
            <a:r>
              <a:rPr lang="en-US" altLang="zh-TW" dirty="0" smtClean="0"/>
              <a:t>: '',                        </a:t>
            </a:r>
            <a:r>
              <a:rPr lang="en-US" altLang="zh-TW" dirty="0" err="1" smtClean="0"/>
              <a:t>excludeOpenSourceFolders</a:t>
            </a:r>
            <a:r>
              <a:rPr lang="en-US" altLang="zh-TW" dirty="0" smtClean="0"/>
              <a:t>: '',                        </a:t>
            </a:r>
            <a:r>
              <a:rPr lang="en-US" altLang="zh-TW" dirty="0" err="1" smtClean="0"/>
              <a:t>exclusionsSetting</a:t>
            </a:r>
            <a:r>
              <a:rPr lang="en-US" altLang="zh-TW" dirty="0" smtClean="0"/>
              <a:t>: 'global',                        </a:t>
            </a:r>
            <a:r>
              <a:rPr lang="en-US" altLang="zh-TW" dirty="0" err="1" smtClean="0"/>
              <a:t>highThreshold</a:t>
            </a:r>
            <a:r>
              <a:rPr lang="en-US" altLang="zh-TW" dirty="0" smtClean="0"/>
              <a:t>: 0, //</a:t>
            </a:r>
            <a:r>
              <a:rPr lang="zh-TW" altLang="en-US" dirty="0" smtClean="0"/>
              <a:t>高風險限制                        </a:t>
            </a:r>
            <a:r>
              <a:rPr lang="en-US" altLang="zh-TW" dirty="0" err="1" smtClean="0"/>
              <a:t>mediumThreshold</a:t>
            </a:r>
            <a:r>
              <a:rPr lang="en-US" altLang="zh-TW" dirty="0" smtClean="0"/>
              <a:t>: 0, //</a:t>
            </a:r>
            <a:r>
              <a:rPr lang="zh-TW" altLang="en-US" dirty="0" smtClean="0"/>
              <a:t>中風險限制                        </a:t>
            </a:r>
            <a:r>
              <a:rPr lang="en-US" altLang="zh-TW" dirty="0" err="1" smtClean="0"/>
              <a:t>lowThreshold</a:t>
            </a:r>
            <a:r>
              <a:rPr lang="en-US" altLang="zh-TW" dirty="0" smtClean="0"/>
              <a:t>: 0, //</a:t>
            </a:r>
            <a:r>
              <a:rPr lang="zh-TW" altLang="en-US" dirty="0" smtClean="0"/>
              <a:t>低風險限制                        </a:t>
            </a:r>
            <a:r>
              <a:rPr lang="en-US" altLang="zh-TW" dirty="0" err="1" smtClean="0"/>
              <a:t>vulnerabilityThresholdResult</a:t>
            </a:r>
            <a:r>
              <a:rPr lang="en-US" altLang="zh-TW" dirty="0" smtClean="0"/>
              <a:t>: 'FAILURE', //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pipeline</a:t>
            </a:r>
            <a:r>
              <a:rPr lang="zh-TW" altLang="en-US" dirty="0" smtClean="0"/>
              <a:t>偵測到超過閥值時失敗                        </a:t>
            </a:r>
            <a:r>
              <a:rPr lang="en-US" altLang="zh-TW" dirty="0" err="1" smtClean="0"/>
              <a:t>waitForResultsEnabled</a:t>
            </a:r>
            <a:r>
              <a:rPr lang="en-US" altLang="zh-TW" dirty="0" smtClean="0"/>
              <a:t>: true, //</a:t>
            </a:r>
            <a:r>
              <a:rPr lang="zh-TW" altLang="en-US" dirty="0" smtClean="0"/>
              <a:t>等待掃描結果回傳                        </a:t>
            </a:r>
            <a:r>
              <a:rPr lang="en-US" altLang="zh-TW" dirty="0" err="1" smtClean="0"/>
              <a:t>vulnerabilityThresholdEnabled</a:t>
            </a:r>
            <a:r>
              <a:rPr lang="en-US" altLang="zh-TW" dirty="0" smtClean="0"/>
              <a:t>: true, //</a:t>
            </a:r>
            <a:r>
              <a:rPr lang="zh-TW" altLang="en-US" dirty="0" smtClean="0"/>
              <a:t>設定風險閥值開啟                        </a:t>
            </a:r>
            <a:r>
              <a:rPr lang="en-US" altLang="zh-TW" dirty="0" err="1" smtClean="0"/>
              <a:t>fullScanCycle</a:t>
            </a:r>
            <a:r>
              <a:rPr lang="en-US" altLang="zh-TW" dirty="0" smtClean="0"/>
              <a:t>: 0, //</a:t>
            </a:r>
            <a:r>
              <a:rPr lang="zh-TW" altLang="en-US" dirty="0" smtClean="0"/>
              <a:t>每間隔多少次執行一次完整掃描                        </a:t>
            </a:r>
            <a:r>
              <a:rPr lang="en-US" altLang="zh-TW" dirty="0" err="1" smtClean="0"/>
              <a:t>groupId</a:t>
            </a:r>
            <a:r>
              <a:rPr lang="en-US" altLang="zh-TW" dirty="0" smtClean="0"/>
              <a:t>: '6',                        </a:t>
            </a:r>
            <a:r>
              <a:rPr lang="en-US" altLang="zh-TW" dirty="0" err="1" smtClean="0"/>
              <a:t>projectName</a:t>
            </a:r>
            <a:r>
              <a:rPr lang="en-US" altLang="zh-TW" dirty="0" smtClean="0"/>
              <a:t>: 'CICD',                        preset: '36', </a:t>
            </a:r>
            <a:r>
              <a:rPr lang="en-US" altLang="zh-TW" dirty="0" err="1" smtClean="0"/>
              <a:t>sastEnabled</a:t>
            </a:r>
            <a:r>
              <a:rPr lang="en-US" altLang="zh-TW" dirty="0" smtClean="0"/>
              <a:t>: true, </a:t>
            </a:r>
            <a:r>
              <a:rPr lang="en-US" altLang="zh-TW" dirty="0" err="1" smtClean="0"/>
              <a:t>serverUrl</a:t>
            </a:r>
            <a:r>
              <a:rPr lang="en-US" altLang="zh-TW" dirty="0" smtClean="0"/>
              <a:t>: 'http://10.10.2.164/',                        </a:t>
            </a:r>
            <a:r>
              <a:rPr lang="en-US" altLang="zh-TW" dirty="0" err="1" smtClean="0"/>
              <a:t>generatePdfReport</a:t>
            </a:r>
            <a:r>
              <a:rPr lang="en-US" altLang="zh-TW" dirty="0" smtClean="0"/>
              <a:t>: true, </a:t>
            </a:r>
            <a:r>
              <a:rPr lang="en-US" altLang="zh-TW" dirty="0" err="1" smtClean="0"/>
              <a:t>generateXmlReport</a:t>
            </a:r>
            <a:r>
              <a:rPr lang="en-US" altLang="zh-TW" dirty="0" smtClean="0"/>
              <a:t>: false,                        </a:t>
            </a:r>
            <a:r>
              <a:rPr lang="en-US" altLang="zh-TW" dirty="0" err="1" smtClean="0"/>
              <a:t>osaArchiveIncludePatterns</a:t>
            </a:r>
            <a:r>
              <a:rPr lang="en-US" altLang="zh-TW" dirty="0" smtClean="0"/>
              <a:t>: '*.zip, *.war, *.ear, *.</a:t>
            </a:r>
            <a:r>
              <a:rPr lang="en-US" altLang="zh-TW" dirty="0" err="1" smtClean="0"/>
              <a:t>tgz</a:t>
            </a:r>
            <a:r>
              <a:rPr lang="en-US" altLang="zh-TW" dirty="0" smtClean="0"/>
              <a:t>', </a:t>
            </a:r>
            <a:r>
              <a:rPr lang="en-US" altLang="zh-TW" dirty="0" err="1" smtClean="0"/>
              <a:t>osaInstallBeforeScan</a:t>
            </a:r>
            <a:r>
              <a:rPr lang="en-US" altLang="zh-TW" dirty="0" smtClean="0"/>
              <a:t>: false,                        </a:t>
            </a:r>
            <a:r>
              <a:rPr lang="en-US" altLang="zh-TW" dirty="0" err="1" smtClean="0"/>
              <a:t>filterPattern</a:t>
            </a:r>
            <a:r>
              <a:rPr lang="en-US" altLang="zh-TW" dirty="0" smtClean="0"/>
              <a:t>: '''!**/_</a:t>
            </a:r>
            <a:r>
              <a:rPr lang="en-US" altLang="zh-TW" dirty="0" err="1" smtClean="0"/>
              <a:t>cvs</a:t>
            </a:r>
            <a:r>
              <a:rPr lang="en-US" altLang="zh-TW" dirty="0" smtClean="0"/>
              <a:t>/**/*, !**/.</a:t>
            </a:r>
            <a:r>
              <a:rPr lang="en-US" altLang="zh-TW" dirty="0" err="1" smtClean="0"/>
              <a:t>svn</a:t>
            </a:r>
            <a:r>
              <a:rPr lang="en-US" altLang="zh-TW" dirty="0" smtClean="0"/>
              <a:t>/**/*, !**/.hg/**/*, !**/.</a:t>
            </a:r>
            <a:r>
              <a:rPr lang="en-US" altLang="zh-TW" dirty="0" err="1" smtClean="0"/>
              <a:t>git</a:t>
            </a:r>
            <a:r>
              <a:rPr lang="en-US" altLang="zh-TW" dirty="0" smtClean="0"/>
              <a:t>/**/*, !**/.</a:t>
            </a:r>
            <a:r>
              <a:rPr lang="en-US" altLang="zh-TW" dirty="0" err="1" smtClean="0"/>
              <a:t>bzr</a:t>
            </a:r>
            <a:r>
              <a:rPr lang="en-US" altLang="zh-TW" dirty="0" smtClean="0"/>
              <a:t>/**/*, !**/bin/**/*,!**/</a:t>
            </a:r>
            <a:r>
              <a:rPr lang="en-US" altLang="zh-TW" dirty="0" err="1" smtClean="0"/>
              <a:t>obj</a:t>
            </a:r>
            <a:r>
              <a:rPr lang="en-US" altLang="zh-TW" dirty="0" smtClean="0"/>
              <a:t>/**/*,  !**/backup/**/*, !**/.idea/**/*, !**/*.</a:t>
            </a:r>
            <a:r>
              <a:rPr lang="en-US" altLang="zh-TW" dirty="0" err="1" smtClean="0"/>
              <a:t>DS_Store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ipr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iws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bak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tmp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aac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aif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iff</a:t>
            </a:r>
            <a:r>
              <a:rPr lang="en-US" altLang="zh-TW" dirty="0" smtClean="0"/>
              <a:t>, !**/*.m3u, !**/*.mid, !**/*.mp3,!**/*.</a:t>
            </a:r>
            <a:r>
              <a:rPr lang="en-US" altLang="zh-TW" dirty="0" err="1" smtClean="0"/>
              <a:t>mpa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ra</a:t>
            </a:r>
            <a:r>
              <a:rPr lang="en-US" altLang="zh-TW" dirty="0" smtClean="0"/>
              <a:t>, !**/*.wav, !**/*.</a:t>
            </a:r>
            <a:r>
              <a:rPr lang="en-US" altLang="zh-TW" dirty="0" err="1" smtClean="0"/>
              <a:t>wma</a:t>
            </a:r>
            <a:r>
              <a:rPr lang="en-US" altLang="zh-TW" dirty="0" smtClean="0"/>
              <a:t>, !**/*.3g2, !**/*.3gp, !**/*.</a:t>
            </a:r>
            <a:r>
              <a:rPr lang="en-US" altLang="zh-TW" dirty="0" err="1" smtClean="0"/>
              <a:t>asf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asx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avi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flv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mov</a:t>
            </a:r>
            <a:r>
              <a:rPr lang="en-US" altLang="zh-TW" dirty="0" smtClean="0"/>
              <a:t>, !**/*.mp4, !**/*.mpg, !**/*.</a:t>
            </a:r>
            <a:r>
              <a:rPr lang="en-US" altLang="zh-TW" dirty="0" err="1" smtClean="0"/>
              <a:t>rm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swf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vob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wmv</a:t>
            </a:r>
            <a:r>
              <a:rPr lang="en-US" altLang="zh-TW" dirty="0" smtClean="0"/>
              <a:t>,!**/*.bmp, !**/*.gif, !**/*.jpg, !**/*.</a:t>
            </a:r>
            <a:r>
              <a:rPr lang="en-US" altLang="zh-TW" dirty="0" err="1" smtClean="0"/>
              <a:t>png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psd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tif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swf</a:t>
            </a:r>
            <a:r>
              <a:rPr lang="en-US" altLang="zh-TW" dirty="0" smtClean="0"/>
              <a:t>, !**/*.jar, !**/*.zip, !**/*.</a:t>
            </a:r>
            <a:r>
              <a:rPr lang="en-US" altLang="zh-TW" dirty="0" err="1" smtClean="0"/>
              <a:t>rar</a:t>
            </a:r>
            <a:r>
              <a:rPr lang="en-US" altLang="zh-TW" dirty="0" smtClean="0"/>
              <a:t>, !**/*.exe, !**/*.</a:t>
            </a:r>
            <a:r>
              <a:rPr lang="en-US" altLang="zh-TW" dirty="0" err="1" smtClean="0"/>
              <a:t>dll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pdb</a:t>
            </a:r>
            <a:r>
              <a:rPr lang="en-US" altLang="zh-TW" dirty="0" smtClean="0"/>
              <a:t>, !**/*.7z,  !**/*.</a:t>
            </a:r>
            <a:r>
              <a:rPr lang="en-US" altLang="zh-TW" dirty="0" err="1" smtClean="0"/>
              <a:t>gz</a:t>
            </a:r>
            <a:r>
              <a:rPr lang="en-US" altLang="zh-TW" dirty="0" smtClean="0"/>
              <a:t>, !**/*.tar.gz,!**/*.tar, !**/*.</a:t>
            </a:r>
            <a:r>
              <a:rPr lang="en-US" altLang="zh-TW" dirty="0" err="1" smtClean="0"/>
              <a:t>gz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ahtm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ahtml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fhtml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hdm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hdml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hsql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ht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hta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htc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htd</a:t>
            </a:r>
            <a:r>
              <a:rPr lang="en-US" altLang="zh-TW" dirty="0" smtClean="0"/>
              <a:t>, !**/*.war, !**/*.ear,!**/*.</a:t>
            </a:r>
            <a:r>
              <a:rPr lang="en-US" altLang="zh-TW" dirty="0" err="1" smtClean="0"/>
              <a:t>htmls</a:t>
            </a:r>
            <a:r>
              <a:rPr lang="en-US" altLang="zh-TW" dirty="0" smtClean="0"/>
              <a:t>,!**/*.</a:t>
            </a:r>
            <a:r>
              <a:rPr lang="en-US" altLang="zh-TW" dirty="0" err="1" smtClean="0"/>
              <a:t>ihtml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mht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mhtm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mhtml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ssi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stm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stml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ttml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txn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xhtm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xhtml</a:t>
            </a:r>
            <a:r>
              <a:rPr lang="en-US" altLang="zh-TW" dirty="0" smtClean="0"/>
              <a:t>, !**/*.class, !**/*.</a:t>
            </a:r>
            <a:r>
              <a:rPr lang="en-US" altLang="zh-TW" dirty="0" err="1" smtClean="0"/>
              <a:t>iml</a:t>
            </a:r>
            <a:r>
              <a:rPr lang="en-US" altLang="zh-TW" dirty="0" smtClean="0"/>
              <a:t>, !</a:t>
            </a:r>
            <a:r>
              <a:rPr lang="en-US" altLang="zh-TW" dirty="0" err="1" smtClean="0"/>
              <a:t>Checkmarx</a:t>
            </a:r>
            <a:r>
              <a:rPr lang="en-US" altLang="zh-TW" dirty="0" smtClean="0"/>
              <a:t>/Reports/*.*'''                        ])                        // </a:t>
            </a:r>
            <a:r>
              <a:rPr lang="zh-TW" altLang="en-US" dirty="0" smtClean="0"/>
              <a:t>取得掃描結果並進行判斷                        </a:t>
            </a:r>
            <a:r>
              <a:rPr lang="en-US" altLang="zh-TW" dirty="0" smtClean="0"/>
              <a:t>if (</a:t>
            </a:r>
            <a:r>
              <a:rPr lang="en-US" altLang="zh-TW" dirty="0" err="1" smtClean="0"/>
              <a:t>scanResults.hasHighVulnerability</a:t>
            </a:r>
            <a:r>
              <a:rPr lang="en-US" altLang="zh-TW" dirty="0" smtClean="0"/>
              <a:t> || </a:t>
            </a:r>
            <a:r>
              <a:rPr lang="en-US" altLang="zh-TW" dirty="0" err="1" smtClean="0"/>
              <a:t>scanResults.hasMediumVulnerability</a:t>
            </a:r>
            <a:r>
              <a:rPr lang="en-US" altLang="zh-TW" dirty="0" smtClean="0"/>
              <a:t>) {                            </a:t>
            </a:r>
            <a:r>
              <a:rPr lang="en-US" altLang="zh-TW" dirty="0" err="1" smtClean="0"/>
              <a:t>currentBuild.result</a:t>
            </a:r>
            <a:r>
              <a:rPr lang="en-US" altLang="zh-TW" dirty="0" smtClean="0"/>
              <a:t> = 'FAILURE'                        } else if (</a:t>
            </a:r>
            <a:r>
              <a:rPr lang="en-US" altLang="zh-TW" dirty="0" err="1" smtClean="0"/>
              <a:t>scanResults.lowVulnerabilityCount</a:t>
            </a:r>
            <a:r>
              <a:rPr lang="en-US" altLang="zh-TW" dirty="0" smtClean="0"/>
              <a:t> &gt; 0) {                            </a:t>
            </a:r>
            <a:r>
              <a:rPr lang="en-US" altLang="zh-TW" dirty="0" err="1" smtClean="0"/>
              <a:t>currentBuild.result</a:t>
            </a:r>
            <a:r>
              <a:rPr lang="en-US" altLang="zh-TW" dirty="0" smtClean="0"/>
              <a:t> = 'FAILURE'                        }                    } catch (Exception e) {                        </a:t>
            </a:r>
            <a:r>
              <a:rPr lang="en-US" altLang="zh-TW" dirty="0" err="1" smtClean="0"/>
              <a:t>currentBuild.result</a:t>
            </a:r>
            <a:r>
              <a:rPr lang="en-US" altLang="zh-TW" dirty="0" smtClean="0"/>
              <a:t> = 'FAILURE'                        error("</a:t>
            </a:r>
            <a:r>
              <a:rPr lang="en-US" altLang="zh-TW" dirty="0" err="1" smtClean="0"/>
              <a:t>Checkmarx</a:t>
            </a:r>
            <a:r>
              <a:rPr lang="en-US" altLang="zh-TW" dirty="0" smtClean="0"/>
              <a:t> scan failed: ${</a:t>
            </a:r>
            <a:r>
              <a:rPr lang="en-US" altLang="zh-TW" dirty="0" err="1" smtClean="0"/>
              <a:t>e.message</a:t>
            </a:r>
            <a:r>
              <a:rPr lang="en-US" altLang="zh-TW" dirty="0" smtClean="0"/>
              <a:t>}")                    }                }            }        }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55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7396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7F80A29-FF44-4BC2-BCA2-09E2A351AF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AAB0DA4-342D-49C6-B2B6-655664CD2B0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03F6094-DC21-4F05-98BC-4D1B2FFFD07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EB9001F-3F88-4467-9E16-177F4440AC0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49AD7C2-8EF5-4748-9538-AF5B02CBCBD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012D011-234C-4140-9163-468CFEB89192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9D29A96-5919-4101-9A9C-D94ADAA581C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4558C7F-12A6-4169-8D6E-98694D1FFD1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8F7D671-B5C0-4C4C-A9F8-3A648EBC7FC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85C7BB1-6826-4526-BE40-4BF29924D5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7FE2AB5-757D-468A-946A-26DB4389572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717D28E-5D8F-42DD-9A45-007F0FCB9B2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865C0BF-DCB6-4447-B8E6-05DF301EAF0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 t="-965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6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CEACF81-1BC1-4AF2-A8E7-62EACB0467D1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800" b="0" strike="noStrike" spc="-1">
                <a:solidFill>
                  <a:schemeClr val="dk1"/>
                </a:solidFill>
                <a:latin typeface="Arial"/>
              </a:rPr>
              <a:t>請按這裡編輯大綱文字格式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第二個大綱層次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第五個大綱層次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第六個大綱層次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第七個大綱層次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dpsg01.cbsd.scsb.com.tw/open_unlts/unlts.git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圖片 3" descr="一張含有 圓形, 圖形, 平面設計, 標誌 的圖片&#10;&#10;自動產生的描述"/>
          <p:cNvPicPr/>
          <p:nvPr/>
        </p:nvPicPr>
        <p:blipFill>
          <a:blip r:embed="rId2"/>
          <a:stretch/>
        </p:blipFill>
        <p:spPr>
          <a:xfrm>
            <a:off x="-994320" y="187200"/>
            <a:ext cx="6103440" cy="6105960"/>
          </a:xfrm>
          <a:prstGeom prst="rect">
            <a:avLst/>
          </a:prstGeom>
          <a:ln w="0">
            <a:noFill/>
          </a:ln>
        </p:spPr>
      </p:pic>
      <p:sp>
        <p:nvSpPr>
          <p:cNvPr id="48" name="Google Shape;1345;p45"/>
          <p:cNvSpPr/>
          <p:nvPr/>
        </p:nvSpPr>
        <p:spPr>
          <a:xfrm rot="10800000" flipV="1">
            <a:off x="2882520" y="383760"/>
            <a:ext cx="6687000" cy="46116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49" name="圖形 7" descr="燈泡"/>
          <p:cNvPicPr/>
          <p:nvPr/>
        </p:nvPicPr>
        <p:blipFill>
          <a:blip r:embed="rId3"/>
          <a:stretch/>
        </p:blipFill>
        <p:spPr>
          <a:xfrm rot="10800000">
            <a:off x="6376680" y="723960"/>
            <a:ext cx="1860840" cy="1860840"/>
          </a:xfrm>
          <a:prstGeom prst="rect">
            <a:avLst/>
          </a:prstGeom>
          <a:ln w="0">
            <a:noFill/>
          </a:ln>
        </p:spPr>
      </p:pic>
      <p:pic>
        <p:nvPicPr>
          <p:cNvPr id="50" name="圖片 2" descr="一張含有 動物玩偶, 豬, 玩具, 存錢筒 的圖片&#10;&#10;自動產生的描述"/>
          <p:cNvPicPr/>
          <p:nvPr/>
        </p:nvPicPr>
        <p:blipFill>
          <a:blip r:embed="rId4"/>
          <a:stretch/>
        </p:blipFill>
        <p:spPr>
          <a:xfrm>
            <a:off x="717840" y="2226960"/>
            <a:ext cx="2613600" cy="2637360"/>
          </a:xfrm>
          <a:prstGeom prst="rect">
            <a:avLst/>
          </a:prstGeom>
          <a:ln w="0">
            <a:noFill/>
          </a:ln>
        </p:spPr>
      </p:pic>
      <p:pic>
        <p:nvPicPr>
          <p:cNvPr id="51" name="圖形 9" descr="配有手機和計算機的筆記型電腦"/>
          <p:cNvPicPr/>
          <p:nvPr/>
        </p:nvPicPr>
        <p:blipFill>
          <a:blip r:embed="rId5"/>
          <a:stretch/>
        </p:blipFill>
        <p:spPr>
          <a:xfrm>
            <a:off x="5058720" y="4308840"/>
            <a:ext cx="1577520" cy="1585440"/>
          </a:xfrm>
          <a:prstGeom prst="rect">
            <a:avLst/>
          </a:prstGeom>
          <a:ln w="0">
            <a:noFill/>
          </a:ln>
        </p:spPr>
      </p:pic>
      <p:pic>
        <p:nvPicPr>
          <p:cNvPr id="52" name="圖形 10" descr="舉起手的機器人"/>
          <p:cNvPicPr/>
          <p:nvPr/>
        </p:nvPicPr>
        <p:blipFill>
          <a:blip r:embed="rId6"/>
          <a:stretch/>
        </p:blipFill>
        <p:spPr>
          <a:xfrm>
            <a:off x="8413560" y="4281480"/>
            <a:ext cx="1360440" cy="1356120"/>
          </a:xfrm>
          <a:prstGeom prst="rect">
            <a:avLst/>
          </a:prstGeom>
          <a:ln w="0">
            <a:noFill/>
          </a:ln>
        </p:spPr>
      </p:pic>
      <p:sp>
        <p:nvSpPr>
          <p:cNvPr id="53" name="Google Shape;1346;p45"/>
          <p:cNvSpPr/>
          <p:nvPr/>
        </p:nvSpPr>
        <p:spPr>
          <a:xfrm>
            <a:off x="4247640" y="376560"/>
            <a:ext cx="4978440" cy="46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圖片 13" descr="一張含有 圖形, 符號, 美工圖案, 設計 的圖片&#10;&#10;自動產生的描述"/>
          <p:cNvPicPr/>
          <p:nvPr/>
        </p:nvPicPr>
        <p:blipFill>
          <a:blip r:embed="rId7"/>
          <a:stretch/>
        </p:blipFill>
        <p:spPr>
          <a:xfrm>
            <a:off x="6906600" y="4633200"/>
            <a:ext cx="1350000" cy="89496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3840" cy="22338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sz="40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建置流程</a:t>
            </a:r>
            <a:endParaRPr lang="en-US" sz="4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9090" y="773640"/>
            <a:ext cx="8948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請至 </a:t>
            </a:r>
            <a:r>
              <a:rPr lang="en-US" altLang="zh-TW" b="1" dirty="0" smtClean="0"/>
              <a:t>Notes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資訊研發處討論區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南區開發中心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可找到相關文件 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如下圖</a:t>
            </a:r>
            <a:r>
              <a:rPr lang="en-US" altLang="zh-TW" b="1" dirty="0" smtClean="0"/>
              <a:t>)</a:t>
            </a:r>
          </a:p>
          <a:p>
            <a:r>
              <a:rPr lang="zh-TW" altLang="en-US" b="1" dirty="0" smtClean="0"/>
              <a:t>申請前可以至此路徑下載最新版本的申請單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90" y="1419971"/>
            <a:ext cx="8733559" cy="48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6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三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 : </a:t>
            </a:r>
            <a:r>
              <a:rPr lang="en-US" altLang="zh-TW" sz="3600" b="1" spc="-1" dirty="0" err="1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Gitlab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8" y="1327815"/>
            <a:ext cx="9781309" cy="364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2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四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 : Jenkins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6" y="1624890"/>
            <a:ext cx="9832021" cy="305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6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五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 : IQ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ORGZ And APP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2" y="1914507"/>
            <a:ext cx="9761538" cy="17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8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防火牆申請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7" name="表格 2"/>
          <p:cNvGraphicFramePr/>
          <p:nvPr/>
        </p:nvGraphicFramePr>
        <p:xfrm>
          <a:off x="257760" y="1203840"/>
          <a:ext cx="9437400" cy="2224800"/>
        </p:xfrm>
        <a:graphic>
          <a:graphicData uri="http://schemas.openxmlformats.org/drawingml/2006/table">
            <a:tbl>
              <a:tblPr/>
              <a:tblGrid>
                <a:gridCol w="1594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79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服務名稱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主機名稱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IP Address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Port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URL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Gitlab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DDPSG01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10.21.109.110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ddpsg01.cbsd.scsb.com.tw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DDPSJ01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10.21.109.120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ddpsj01.cbsd.scsb.com.tw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Nexus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DDPSN01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10.21.114.105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ddpsn01.cbsd.scsb.com.tw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Harbor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DOCPH01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10.21.107.151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docph01.cbsd.scsb.com.tw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Redmine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DDPSR01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ddpsr01.cbsd.scsb.com.tw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8" name="表格 4"/>
          <p:cNvGraphicFramePr/>
          <p:nvPr/>
        </p:nvGraphicFramePr>
        <p:xfrm>
          <a:off x="257760" y="3702960"/>
          <a:ext cx="6394320" cy="2224800"/>
        </p:xfrm>
        <a:graphic>
          <a:graphicData uri="http://schemas.openxmlformats.org/drawingml/2006/table">
            <a:tbl>
              <a:tblPr/>
              <a:tblGrid>
                <a:gridCol w="1577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4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服務名稱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工作站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AP Server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Gitlab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 (Port:22</a:t>
                      </a:r>
                      <a:r>
                        <a:rPr lang="zh-TW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，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r>
                        <a:rPr lang="zh-TW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部署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Nexus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Harbor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Redmine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9" name="文字方塊 5"/>
          <p:cNvSpPr/>
          <p:nvPr/>
        </p:nvSpPr>
        <p:spPr>
          <a:xfrm>
            <a:off x="159480" y="78876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裝置清單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版控：權限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文字方塊 5"/>
          <p:cNvSpPr/>
          <p:nvPr/>
        </p:nvSpPr>
        <p:spPr>
          <a:xfrm>
            <a:off x="196200" y="838080"/>
            <a:ext cx="9603582" cy="51178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914400">
              <a:lnSpc>
                <a:spcPts val="2800"/>
              </a:lnSpc>
              <a:buClr>
                <a:srgbClr val="000000"/>
              </a:buClr>
            </a:pPr>
            <a:r>
              <a:rPr lang="en-US" sz="2000" b="1" strike="noStrike" spc="-1" dirty="0" smtClean="0">
                <a:solidFill>
                  <a:schemeClr val="accent3">
                    <a:lumMod val="75000"/>
                  </a:schemeClr>
                </a:solidFill>
                <a:latin typeface="微軟正黑體"/>
                <a:ea typeface="微軟正黑體"/>
              </a:rPr>
              <a:t>Dev </a:t>
            </a:r>
            <a:r>
              <a:rPr lang="zh-TW" sz="2000" b="1" strike="noStrike" spc="-1" dirty="0" smtClean="0">
                <a:solidFill>
                  <a:schemeClr val="accent3">
                    <a:lumMod val="75000"/>
                  </a:schemeClr>
                </a:solidFill>
                <a:latin typeface="微軟正黑體"/>
                <a:ea typeface="微軟正黑體"/>
              </a:rPr>
              <a:t>環境</a:t>
            </a:r>
            <a:r>
              <a:rPr lang="zh-TW" sz="2000" b="1" strike="noStrike" spc="-1" dirty="0">
                <a:solidFill>
                  <a:schemeClr val="accent3">
                    <a:lumMod val="75000"/>
                  </a:schemeClr>
                </a:solidFill>
                <a:latin typeface="微軟正黑體"/>
                <a:ea typeface="微軟正黑體"/>
              </a:rPr>
              <a:t>的 </a:t>
            </a:r>
            <a:r>
              <a:rPr lang="en-US" sz="2000" b="1" strike="noStrike" spc="-1" dirty="0" err="1" smtClean="0">
                <a:solidFill>
                  <a:schemeClr val="accent3">
                    <a:lumMod val="75000"/>
                  </a:schemeClr>
                </a:solidFill>
                <a:latin typeface="微軟正黑體"/>
                <a:ea typeface="微軟正黑體"/>
              </a:rPr>
              <a:t>GitLab</a:t>
            </a:r>
            <a:endParaRPr lang="en-US" sz="2000" b="1" strike="noStrike" spc="-1" dirty="0">
              <a:solidFill>
                <a:schemeClr val="accent3">
                  <a:lumMod val="75000"/>
                </a:schemeClr>
              </a:solidFill>
              <a:latin typeface="Arial"/>
            </a:endParaRPr>
          </a:p>
          <a:p>
            <a:pPr marL="800280" lvl="1" indent="-343080" defTabSz="914400">
              <a:lnSpc>
                <a:spcPts val="28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b="0" strike="noStrike" spc="-1" dirty="0">
                <a:solidFill>
                  <a:schemeClr val="accent6">
                    <a:lumMod val="75000"/>
                  </a:schemeClr>
                </a:solidFill>
                <a:latin typeface="微軟正黑體"/>
                <a:ea typeface="微軟正黑體"/>
              </a:rPr>
              <a:t>Developer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身分：廠商、本行工程師。</a:t>
            </a:r>
            <a:endParaRPr lang="en-US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任務建立分支、上傳程式碼到分支、分支合併請求。</a:t>
            </a:r>
            <a:endParaRPr lang="en-US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ts val="28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b="0" strike="noStrike" spc="-1" dirty="0" smtClean="0">
                <a:solidFill>
                  <a:schemeClr val="accent6">
                    <a:lumMod val="75000"/>
                  </a:schemeClr>
                </a:solidFill>
                <a:latin typeface="微軟正黑體"/>
                <a:ea typeface="微軟正黑體"/>
              </a:rPr>
              <a:t>Maintainer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身分：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6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職等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(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含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以上。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任務 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Allow Merge Request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Merge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前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，須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確認第三方套件無風險、</a:t>
            </a:r>
            <a:r>
              <a:rPr lang="en-US" b="0" strike="noStrike" spc="-1" dirty="0" err="1">
                <a:solidFill>
                  <a:schemeClr val="dk1"/>
                </a:solidFill>
                <a:latin typeface="微軟正黑體"/>
                <a:ea typeface="微軟正黑體"/>
              </a:rPr>
              <a:t>checkmax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無風險、做程式碼檢查。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ts val="28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b="0" strike="noStrike" spc="-1" dirty="0">
                <a:solidFill>
                  <a:schemeClr val="accent6">
                    <a:lumMod val="75000"/>
                  </a:schemeClr>
                </a:solidFill>
                <a:latin typeface="微軟正黑體"/>
                <a:ea typeface="微軟正黑體"/>
              </a:rPr>
              <a:t>Owner</a:t>
            </a:r>
            <a:endParaRPr lang="en-US" b="0" strike="noStrike" spc="-1" dirty="0">
              <a:solidFill>
                <a:schemeClr val="accent6">
                  <a:lumMod val="75000"/>
                </a:schemeClr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身分：科長或科長指定 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7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職等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(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含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以上擔任。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上</a:t>
            </a:r>
            <a:r>
              <a:rPr lang="en-US" alt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UAT 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前建立</a:t>
            </a:r>
            <a:r>
              <a:rPr lang="en-US" alt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Tag ID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，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Notes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流程必須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將</a:t>
            </a:r>
            <a:r>
              <a:rPr lang="en-US" alt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Tag ID 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寫入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需求單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altLang="zh-TW" b="0" strike="noStrike" spc="-1" dirty="0" smtClean="0">
              <a:solidFill>
                <a:schemeClr val="dk1"/>
              </a:solidFill>
              <a:latin typeface="微軟正黑體"/>
              <a:ea typeface="微軟正黑體"/>
            </a:endParaRPr>
          </a:p>
          <a:p>
            <a:pPr lvl="2" defTabSz="914400">
              <a:lnSpc>
                <a:spcPts val="2800"/>
              </a:lnSpc>
              <a:buClr>
                <a:srgbClr val="000000"/>
              </a:buClr>
            </a:pP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800"/>
              </a:lnSpc>
              <a:buClr>
                <a:srgbClr val="000000"/>
              </a:buClr>
            </a:pPr>
            <a:r>
              <a:rPr lang="en-US" sz="2000" b="1" strike="noStrike" spc="-1" dirty="0">
                <a:solidFill>
                  <a:schemeClr val="tx2">
                    <a:lumMod val="75000"/>
                  </a:schemeClr>
                </a:solidFill>
                <a:latin typeface="微軟正黑體"/>
                <a:ea typeface="微軟正黑體"/>
              </a:rPr>
              <a:t>Stage </a:t>
            </a:r>
            <a:r>
              <a:rPr lang="zh-TW" sz="2000" b="1" strike="noStrike" spc="-1" dirty="0">
                <a:solidFill>
                  <a:schemeClr val="tx2">
                    <a:lumMod val="75000"/>
                  </a:schemeClr>
                </a:solidFill>
                <a:latin typeface="微軟正黑體"/>
                <a:ea typeface="微軟正黑體"/>
              </a:rPr>
              <a:t>環境的 </a:t>
            </a:r>
            <a:r>
              <a:rPr lang="en-US" sz="2000" b="1" strike="noStrike" spc="-1" dirty="0" err="1">
                <a:solidFill>
                  <a:schemeClr val="tx2">
                    <a:lumMod val="75000"/>
                  </a:schemeClr>
                </a:solidFill>
                <a:latin typeface="微軟正黑體"/>
                <a:ea typeface="微軟正黑體"/>
              </a:rPr>
              <a:t>Gitlab</a:t>
            </a:r>
            <a:endParaRPr lang="en-US" sz="2000" b="1" strike="noStrike" spc="-1" dirty="0">
              <a:solidFill>
                <a:schemeClr val="tx2">
                  <a:lumMod val="75000"/>
                </a:schemeClr>
              </a:solidFill>
              <a:latin typeface="Arial"/>
            </a:endParaRPr>
          </a:p>
          <a:p>
            <a:pPr marL="800280" lvl="1" indent="-343080" defTabSz="914400">
              <a:lnSpc>
                <a:spcPts val="28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b="0" strike="noStrike" spc="-1" dirty="0" smtClean="0">
                <a:solidFill>
                  <a:schemeClr val="accent6">
                    <a:lumMod val="75000"/>
                  </a:schemeClr>
                </a:solidFill>
                <a:latin typeface="微軟正黑體"/>
                <a:ea typeface="微軟正黑體"/>
              </a:rPr>
              <a:t>Owner</a:t>
            </a:r>
            <a:r>
              <a:rPr lang="zh-TW" altLang="zh-TW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服務處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資管科同仁。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影像5"/>
          <p:cNvPicPr/>
          <p:nvPr/>
        </p:nvPicPr>
        <p:blipFill>
          <a:blip r:embed="rId2"/>
          <a:stretch/>
        </p:blipFill>
        <p:spPr>
          <a:xfrm>
            <a:off x="326779" y="915673"/>
            <a:ext cx="9199080" cy="4971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35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 – 權限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325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 dirty="0" err="1">
                <a:solidFill>
                  <a:schemeClr val="lt1"/>
                </a:solidFill>
                <a:latin typeface="Microsoft JhengHei Light"/>
                <a:ea typeface="Microsoft JhengHei Light"/>
              </a:rPr>
              <a:t>GitLab</a:t>
            </a:r>
            <a:r>
              <a:rPr lang="en-US" sz="3600" b="1" strike="noStrike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簡介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文字方塊 5"/>
          <p:cNvSpPr/>
          <p:nvPr/>
        </p:nvSpPr>
        <p:spPr>
          <a:xfrm>
            <a:off x="196200" y="838080"/>
            <a:ext cx="9603582" cy="507685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lvl="0">
              <a:buClr>
                <a:srgbClr val="000000"/>
              </a:buClr>
              <a:buSzPts val="2160"/>
            </a:pP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複製專案到本機</a:t>
            </a: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-c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http.sslVerify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=false clone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  <a:hlinkClick r:id="rId2"/>
              </a:rPr>
              <a:t>https://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  <a:hlinkClick r:id="rId2"/>
              </a:rPr>
              <a:t>ddpsg01.cbsd.scsb.com.tw/open_unlts/unlts.git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切換分支 </a:t>
            </a: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dev</a:t>
            </a:r>
            <a:endParaRPr lang="en-US" altLang="zh-TW" sz="11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checkout –b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dev</a:t>
            </a:r>
          </a:p>
          <a:p>
            <a:pPr lvl="0">
              <a:buClr>
                <a:srgbClr val="000000"/>
              </a:buClr>
              <a:buSzPts val="2160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以 </a:t>
            </a:r>
            <a:r>
              <a:rPr lang="en-US" altLang="zh-TW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dev </a:t>
            </a:r>
            <a:r>
              <a:rPr lang="zh-TW" altLang="en-US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分支為來源複製新的分支</a:t>
            </a:r>
            <a:r>
              <a:rPr lang="en-US" altLang="zh-TW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,</a:t>
            </a:r>
            <a:r>
              <a:rPr lang="zh-TW" altLang="en-US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並切換到新的分支</a:t>
            </a:r>
            <a:endParaRPr lang="en-US" altLang="zh-TW" sz="11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checkout –b </a:t>
            </a:r>
            <a:r>
              <a:rPr lang="zh-TW" altLang="en-US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新分支名稱 </a:t>
            </a:r>
            <a:r>
              <a:rPr lang="en-US" altLang="zh-TW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dev</a:t>
            </a:r>
            <a:endParaRPr lang="en-US" altLang="zh-TW" sz="105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2160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選擇提交</a:t>
            </a:r>
            <a:r>
              <a:rPr lang="zh-TW" altLang="en-US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檔案</a:t>
            </a:r>
            <a:r>
              <a:rPr lang="en-US" altLang="zh-TW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</a:t>
            </a:r>
            <a:r>
              <a:rPr lang="en-US" altLang="zh-TW" dirty="0" err="1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testfile</a:t>
            </a:r>
            <a:r>
              <a:rPr lang="en-US" altLang="zh-TW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)</a:t>
            </a:r>
            <a:endParaRPr lang="zh-TW" altLang="en-US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add </a:t>
            </a:r>
            <a:r>
              <a:rPr lang="en-US" altLang="zh-TW" sz="1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testfile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sz="1600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選擇所有異動檔案</a:t>
            </a:r>
            <a:endParaRPr lang="zh-TW" altLang="en-US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add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.</a:t>
            </a:r>
          </a:p>
          <a:p>
            <a:pPr lvl="0">
              <a:buClr>
                <a:srgbClr val="000000"/>
              </a:buClr>
              <a:buSzPts val="2160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提交</a:t>
            </a: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commit –m “Feature_#15_first commit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”</a:t>
            </a:r>
          </a:p>
          <a:p>
            <a:pPr lvl="0">
              <a:buClr>
                <a:srgbClr val="000000"/>
              </a:buClr>
              <a:buSzPts val="2160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上傳</a:t>
            </a: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push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806243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 dirty="0" err="1">
                <a:solidFill>
                  <a:schemeClr val="lt1"/>
                </a:solidFill>
                <a:latin typeface="Microsoft JhengHei Light"/>
                <a:ea typeface="Microsoft JhengHei Light"/>
              </a:rPr>
              <a:t>GitLab</a:t>
            </a:r>
            <a:r>
              <a:rPr lang="en-US" sz="3600" b="1" strike="noStrike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畫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面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60" y="1023300"/>
            <a:ext cx="9265362" cy="506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05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Commit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規則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圖片 14"/>
          <p:cNvPicPr/>
          <p:nvPr/>
        </p:nvPicPr>
        <p:blipFill>
          <a:blip r:embed="rId2"/>
          <a:stretch/>
        </p:blipFill>
        <p:spPr>
          <a:xfrm>
            <a:off x="162720" y="1104120"/>
            <a:ext cx="9712440" cy="4649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Agenda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1"/>
          <p:cNvSpPr/>
          <p:nvPr/>
        </p:nvSpPr>
        <p:spPr>
          <a:xfrm>
            <a:off x="438480" y="1029600"/>
            <a:ext cx="8711280" cy="443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3200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應用系統上版流程說明。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lang="zh-TW" sz="3200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申請流程說明。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Jenkins </a:t>
            </a:r>
            <a:r>
              <a:rPr lang="zh-TW" sz="3200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流程建置說明。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3200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應用系統設定檔說明。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3200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資訊安全說明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Project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) :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dev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2" name="圖片 1"/>
          <p:cNvPicPr/>
          <p:nvPr/>
        </p:nvPicPr>
        <p:blipFill>
          <a:blip r:embed="rId2"/>
          <a:stretch/>
        </p:blipFill>
        <p:spPr>
          <a:xfrm>
            <a:off x="1065960" y="1824840"/>
            <a:ext cx="7948080" cy="3207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73" name="PlaceHolder 1"/>
          <p:cNvSpPr/>
          <p:nvPr/>
        </p:nvSpPr>
        <p:spPr>
          <a:xfrm>
            <a:off x="1133640" y="996480"/>
            <a:ext cx="789264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CICD 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管理員建置專案時會</a:t>
            </a:r>
            <a:r>
              <a:rPr 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先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dev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/main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Project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) : protect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257760" y="885240"/>
            <a:ext cx="862956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dev/main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改為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Allowed merge : Maintainers / Allowed push : No one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圖片 2"/>
          <p:cNvPicPr/>
          <p:nvPr/>
        </p:nvPicPr>
        <p:blipFill>
          <a:blip r:embed="rId2"/>
          <a:stretch/>
        </p:blipFill>
        <p:spPr>
          <a:xfrm>
            <a:off x="1502640" y="1663920"/>
            <a:ext cx="7308720" cy="4874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1 - Clone Branch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進行開發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" y="1234064"/>
            <a:ext cx="9898820" cy="44647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97891" y="1274618"/>
            <a:ext cx="1727200" cy="858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913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80" name="圖片 6"/>
          <p:cNvPicPr/>
          <p:nvPr/>
        </p:nvPicPr>
        <p:blipFill>
          <a:blip r:embed="rId2"/>
          <a:stretch/>
        </p:blipFill>
        <p:spPr>
          <a:xfrm>
            <a:off x="1244520" y="1976400"/>
            <a:ext cx="7781400" cy="3828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81" name="PlaceHolder 1"/>
          <p:cNvSpPr/>
          <p:nvPr/>
        </p:nvSpPr>
        <p:spPr>
          <a:xfrm>
            <a:off x="1133640" y="996480"/>
            <a:ext cx="789264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clone URL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3" name="PlaceHolder 1"/>
          <p:cNvSpPr/>
          <p:nvPr/>
        </p:nvSpPr>
        <p:spPr>
          <a:xfrm>
            <a:off x="1105920" y="795240"/>
            <a:ext cx="78926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checkout Tag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圖片 1"/>
          <p:cNvPicPr/>
          <p:nvPr/>
        </p:nvPicPr>
        <p:blipFill>
          <a:blip r:embed="rId2"/>
          <a:stretch/>
        </p:blipFill>
        <p:spPr>
          <a:xfrm>
            <a:off x="244080" y="1411560"/>
            <a:ext cx="9573840" cy="4437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Issue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6" name="PlaceHolder 1"/>
          <p:cNvSpPr/>
          <p:nvPr/>
        </p:nvSpPr>
        <p:spPr>
          <a:xfrm>
            <a:off x="1331640" y="3816000"/>
            <a:ext cx="7830360" cy="145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Name : feature_#17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feature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_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#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Redmine </a:t>
            </a:r>
            <a:r>
              <a:rPr lang="zh-TW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單號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7" name="圖片 1"/>
          <p:cNvPicPr/>
          <p:nvPr/>
        </p:nvPicPr>
        <p:blipFill>
          <a:blip r:embed="rId2"/>
          <a:stretch/>
        </p:blipFill>
        <p:spPr>
          <a:xfrm>
            <a:off x="714960" y="910800"/>
            <a:ext cx="85150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 create local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9" name="PlaceHolder 1"/>
          <p:cNvSpPr/>
          <p:nvPr/>
        </p:nvSpPr>
        <p:spPr>
          <a:xfrm>
            <a:off x="1105920" y="795240"/>
            <a:ext cx="78926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checkout –b issue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圖片 5"/>
          <p:cNvPicPr/>
          <p:nvPr/>
        </p:nvPicPr>
        <p:blipFill>
          <a:blip r:embed="rId2"/>
          <a:stretch/>
        </p:blipFill>
        <p:spPr>
          <a:xfrm>
            <a:off x="354960" y="1446480"/>
            <a:ext cx="9492840" cy="4408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2 - Commit Issue Branch to Gitlab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" y="1234064"/>
            <a:ext cx="9898820" cy="44647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45164" y="1348509"/>
            <a:ext cx="914400" cy="720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1768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94" name="圖片 6"/>
          <p:cNvPicPr/>
          <p:nvPr/>
        </p:nvPicPr>
        <p:blipFill>
          <a:blip r:embed="rId2"/>
          <a:stretch/>
        </p:blipFill>
        <p:spPr>
          <a:xfrm>
            <a:off x="162720" y="1104120"/>
            <a:ext cx="9712440" cy="4649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6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提交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git add .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commit –m “Feature_#17”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7" name="圖片 6"/>
          <p:cNvPicPr/>
          <p:nvPr/>
        </p:nvPicPr>
        <p:blipFill>
          <a:blip r:embed="rId2"/>
          <a:stretch/>
        </p:blipFill>
        <p:spPr>
          <a:xfrm>
            <a:off x="262440" y="1451880"/>
            <a:ext cx="9619920" cy="4145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圖片 28"/>
          <p:cNvPicPr/>
          <p:nvPr/>
        </p:nvPicPr>
        <p:blipFill>
          <a:blip r:embed="rId2"/>
          <a:stretch/>
        </p:blipFill>
        <p:spPr>
          <a:xfrm>
            <a:off x="0" y="1213200"/>
            <a:ext cx="10080360" cy="4430880"/>
          </a:xfrm>
          <a:prstGeom prst="rect">
            <a:avLst/>
          </a:prstGeom>
          <a:ln w="0">
            <a:noFill/>
          </a:ln>
        </p:spPr>
      </p:pic>
      <p:sp>
        <p:nvSpPr>
          <p:cNvPr id="59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既有Notes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流程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9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Push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至遠端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: git push origin feature_#17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圖片 1"/>
          <p:cNvPicPr/>
          <p:nvPr/>
        </p:nvPicPr>
        <p:blipFill>
          <a:blip r:embed="rId2"/>
          <a:stretch/>
        </p:blipFill>
        <p:spPr>
          <a:xfrm>
            <a:off x="929160" y="1543320"/>
            <a:ext cx="8038800" cy="4276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2" name="圖片 3"/>
          <p:cNvPicPr/>
          <p:nvPr/>
        </p:nvPicPr>
        <p:blipFill>
          <a:blip r:embed="rId2"/>
          <a:stretch/>
        </p:blipFill>
        <p:spPr>
          <a:xfrm>
            <a:off x="1447920" y="1522080"/>
            <a:ext cx="7571880" cy="42382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03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前往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頁面查看，可以看到剛剛推上的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3 – Merge to Dev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" y="1234064"/>
            <a:ext cx="9898820" cy="44647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11782" y="1234064"/>
            <a:ext cx="4950691" cy="862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3100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7" name="圖片 4"/>
          <p:cNvPicPr/>
          <p:nvPr/>
        </p:nvPicPr>
        <p:blipFill>
          <a:blip r:embed="rId2"/>
          <a:stretch/>
        </p:blipFill>
        <p:spPr>
          <a:xfrm>
            <a:off x="144000" y="1173600"/>
            <a:ext cx="9692640" cy="4204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9" name="圖片 2"/>
          <p:cNvPicPr/>
          <p:nvPr/>
        </p:nvPicPr>
        <p:blipFill>
          <a:blip r:embed="rId2"/>
          <a:stretch/>
        </p:blipFill>
        <p:spPr>
          <a:xfrm>
            <a:off x="406440" y="988200"/>
            <a:ext cx="9344160" cy="4719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圖片 2"/>
          <p:cNvPicPr/>
          <p:nvPr/>
        </p:nvPicPr>
        <p:blipFill>
          <a:blip r:embed="rId2"/>
          <a:stretch/>
        </p:blipFill>
        <p:spPr>
          <a:xfrm>
            <a:off x="924840" y="795600"/>
            <a:ext cx="8365320" cy="5725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3" name="圖片 1"/>
          <p:cNvPicPr/>
          <p:nvPr/>
        </p:nvPicPr>
        <p:blipFill>
          <a:blip r:embed="rId2"/>
          <a:stretch/>
        </p:blipFill>
        <p:spPr>
          <a:xfrm>
            <a:off x="1064160" y="795600"/>
            <a:ext cx="8086680" cy="5431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1"/>
          <p:cNvSpPr/>
          <p:nvPr/>
        </p:nvSpPr>
        <p:spPr>
          <a:xfrm>
            <a:off x="1126440" y="824400"/>
            <a:ext cx="8659440" cy="81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成功後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會看到以下畫面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Merged by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使用者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6" name="圖片 1"/>
          <p:cNvPicPr/>
          <p:nvPr/>
        </p:nvPicPr>
        <p:blipFill>
          <a:blip r:embed="rId2"/>
          <a:stretch/>
        </p:blipFill>
        <p:spPr>
          <a:xfrm>
            <a:off x="261720" y="1811160"/>
            <a:ext cx="9435960" cy="3666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18" name="PlaceHolder 1"/>
          <p:cNvSpPr/>
          <p:nvPr/>
        </p:nvSpPr>
        <p:spPr>
          <a:xfrm>
            <a:off x="1126440" y="824400"/>
            <a:ext cx="8659440" cy="81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記得不要勾選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可保留至半年再刪除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000" b="0" strike="noStrike" spc="-1">
                <a:solidFill>
                  <a:schemeClr val="dk1"/>
                </a:solidFill>
                <a:latin typeface="Arial"/>
                <a:ea typeface="標楷體"/>
              </a:rPr>
              <a:t>Delete source branch when merge request is accepted.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9" name="圖片 1"/>
          <p:cNvPicPr/>
          <p:nvPr/>
        </p:nvPicPr>
        <p:blipFill>
          <a:blip r:embed="rId2"/>
          <a:stretch/>
        </p:blipFill>
        <p:spPr>
          <a:xfrm>
            <a:off x="304200" y="1758240"/>
            <a:ext cx="4743000" cy="184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20" name="圖片 2"/>
          <p:cNvPicPr/>
          <p:nvPr/>
        </p:nvPicPr>
        <p:blipFill>
          <a:blip r:embed="rId3"/>
          <a:stretch/>
        </p:blipFill>
        <p:spPr>
          <a:xfrm>
            <a:off x="3692880" y="3072960"/>
            <a:ext cx="6023520" cy="270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MR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2" name="圖片 1"/>
          <p:cNvPicPr/>
          <p:nvPr/>
        </p:nvPicPr>
        <p:blipFill>
          <a:blip r:embed="rId2"/>
          <a:stretch/>
        </p:blipFill>
        <p:spPr>
          <a:xfrm>
            <a:off x="654120" y="776160"/>
            <a:ext cx="8772120" cy="5304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Notes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流程與環境對應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1" name="群組 3"/>
          <p:cNvGrpSpPr/>
          <p:nvPr/>
        </p:nvGrpSpPr>
        <p:grpSpPr>
          <a:xfrm>
            <a:off x="0" y="1760760"/>
            <a:ext cx="10080360" cy="4084560"/>
            <a:chOff x="0" y="1760760"/>
            <a:chExt cx="10080360" cy="4084560"/>
          </a:xfrm>
        </p:grpSpPr>
        <p:pic>
          <p:nvPicPr>
            <p:cNvPr id="62" name="圖片 42"/>
            <p:cNvPicPr/>
            <p:nvPr/>
          </p:nvPicPr>
          <p:blipFill>
            <a:blip r:embed="rId2"/>
            <a:stretch/>
          </p:blipFill>
          <p:spPr>
            <a:xfrm>
              <a:off x="0" y="1760760"/>
              <a:ext cx="10080360" cy="4084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矩形 2"/>
            <p:cNvSpPr/>
            <p:nvPr/>
          </p:nvSpPr>
          <p:spPr>
            <a:xfrm>
              <a:off x="8401320" y="3651480"/>
              <a:ext cx="1589040" cy="607320"/>
            </a:xfrm>
            <a:prstGeom prst="rect">
              <a:avLst/>
            </a:prstGeom>
            <a:solidFill>
              <a:srgbClr val="A5205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800" b="1" strike="noStrike" spc="-1">
                  <a:solidFill>
                    <a:schemeClr val="lt1"/>
                  </a:solidFill>
                  <a:latin typeface="Arial"/>
                </a:rPr>
                <a:t>Stage / UAT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4" name="圖片 1"/>
          <p:cNvPicPr/>
          <p:nvPr/>
        </p:nvPicPr>
        <p:blipFill>
          <a:blip r:embed="rId2"/>
          <a:stretch/>
        </p:blipFill>
        <p:spPr>
          <a:xfrm>
            <a:off x="453960" y="800280"/>
            <a:ext cx="9172080" cy="5257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896040" y="2700360"/>
            <a:ext cx="8432280" cy="20880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1"/>
          <p:cNvSpPr/>
          <p:nvPr/>
        </p:nvSpPr>
        <p:spPr>
          <a:xfrm>
            <a:off x="683640" y="915840"/>
            <a:ext cx="9226800" cy="158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＊因為若在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上解決衝突，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Commit to source branch </a:t>
            </a:r>
            <a:r>
              <a:rPr sz="2400"/>
              <a:t/>
            </a:r>
            <a:br>
              <a:rPr sz="2400"/>
            </a:b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弄髒，如下圖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所以若有衝突，請一律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target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為基底分支，將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的版本附加上去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1"/>
          <p:cNvSpPr/>
          <p:nvPr/>
        </p:nvSpPr>
        <p:spPr>
          <a:xfrm>
            <a:off x="683640" y="4811040"/>
            <a:ext cx="9226800" cy="137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＊一般情境下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因為只有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會複數需求同時開發，會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所以衝突多會發生在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0" name="圖片 2"/>
          <p:cNvPicPr/>
          <p:nvPr/>
        </p:nvPicPr>
        <p:blipFill>
          <a:blip r:embed="rId2"/>
          <a:stretch/>
        </p:blipFill>
        <p:spPr>
          <a:xfrm>
            <a:off x="2019240" y="795600"/>
            <a:ext cx="5906160" cy="5279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4 - Jenkins pipeline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" y="1234064"/>
            <a:ext cx="9898820" cy="446477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08364" y="2078182"/>
            <a:ext cx="7666181" cy="1228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7938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4" name="圖片 1"/>
          <p:cNvPicPr/>
          <p:nvPr/>
        </p:nvPicPr>
        <p:blipFill>
          <a:blip r:embed="rId2"/>
          <a:stretch/>
        </p:blipFill>
        <p:spPr>
          <a:xfrm>
            <a:off x="291960" y="877680"/>
            <a:ext cx="9640440" cy="472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點選系統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Folder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6" name="圖片 2"/>
          <p:cNvPicPr/>
          <p:nvPr/>
        </p:nvPicPr>
        <p:blipFill>
          <a:blip r:embed="rId2"/>
          <a:stretch/>
        </p:blipFill>
        <p:spPr>
          <a:xfrm>
            <a:off x="1331640" y="884520"/>
            <a:ext cx="7472880" cy="4920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951480" y="71640"/>
            <a:ext cx="828432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找到對應環境的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8" name="圖片 1"/>
          <p:cNvPicPr/>
          <p:nvPr/>
        </p:nvPicPr>
        <p:blipFill>
          <a:blip r:embed="rId2"/>
          <a:stretch/>
        </p:blipFill>
        <p:spPr>
          <a:xfrm>
            <a:off x="1263240" y="1010880"/>
            <a:ext cx="7972200" cy="5135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0" name="圖片 1"/>
          <p:cNvPicPr/>
          <p:nvPr/>
        </p:nvPicPr>
        <p:blipFill>
          <a:blip r:embed="rId2"/>
          <a:stretch/>
        </p:blipFill>
        <p:spPr>
          <a:xfrm>
            <a:off x="1542600" y="1014120"/>
            <a:ext cx="6434280" cy="3732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2" name="圖片 2"/>
          <p:cNvPicPr/>
          <p:nvPr/>
        </p:nvPicPr>
        <p:blipFill>
          <a:blip r:embed="rId2"/>
          <a:stretch/>
        </p:blipFill>
        <p:spPr>
          <a:xfrm>
            <a:off x="307440" y="1464120"/>
            <a:ext cx="9330120" cy="4406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43" name="PlaceHolder 1"/>
          <p:cNvSpPr/>
          <p:nvPr/>
        </p:nvSpPr>
        <p:spPr>
          <a:xfrm>
            <a:off x="97020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輸入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名稱，選擇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按下確定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5" name="圖片 3"/>
          <p:cNvPicPr/>
          <p:nvPr/>
        </p:nvPicPr>
        <p:blipFill>
          <a:blip r:embed="rId2"/>
          <a:stretch/>
        </p:blipFill>
        <p:spPr>
          <a:xfrm>
            <a:off x="290160" y="976680"/>
            <a:ext cx="9498600" cy="4718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CICD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整體架構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(1/2)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640"/>
            <a:ext cx="9975273" cy="5272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- environment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47" name="PlaceHolder 1"/>
          <p:cNvSpPr/>
          <p:nvPr/>
        </p:nvSpPr>
        <p:spPr>
          <a:xfrm>
            <a:off x="1026720" y="9619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8" name="圖片 3"/>
          <p:cNvPicPr/>
          <p:nvPr/>
        </p:nvPicPr>
        <p:blipFill>
          <a:blip r:embed="rId2"/>
          <a:stretch/>
        </p:blipFill>
        <p:spPr>
          <a:xfrm>
            <a:off x="905400" y="1860840"/>
            <a:ext cx="8133840" cy="3838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check env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0" name="PlaceHolder 1"/>
          <p:cNvSpPr/>
          <p:nvPr/>
        </p:nvSpPr>
        <p:spPr>
          <a:xfrm>
            <a:off x="48204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查看目前環境的各工具與版本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1" name="圖片 1"/>
          <p:cNvPicPr/>
          <p:nvPr/>
        </p:nvPicPr>
        <p:blipFill>
          <a:blip r:embed="rId2"/>
          <a:stretch/>
        </p:blipFill>
        <p:spPr>
          <a:xfrm>
            <a:off x="1384560" y="1440000"/>
            <a:ext cx="7228440" cy="4673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workspace init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3" name="PlaceHolder 1"/>
          <p:cNvSpPr/>
          <p:nvPr/>
        </p:nvSpPr>
        <p:spPr>
          <a:xfrm>
            <a:off x="417240" y="62388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清除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workspace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底下所有檔案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圖片 2"/>
          <p:cNvPicPr/>
          <p:nvPr/>
        </p:nvPicPr>
        <p:blipFill>
          <a:blip r:embed="rId2"/>
          <a:stretch/>
        </p:blipFill>
        <p:spPr>
          <a:xfrm>
            <a:off x="1331640" y="1268280"/>
            <a:ext cx="7410240" cy="4838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</a:t>
            </a:r>
            <a:r>
              <a:rPr 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clone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56" name="PlaceHolder 1"/>
          <p:cNvSpPr/>
          <p:nvPr/>
        </p:nvSpPr>
        <p:spPr>
          <a:xfrm>
            <a:off x="1026720" y="9619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C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lone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 err="1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project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7" name="圖片 1"/>
          <p:cNvPicPr/>
          <p:nvPr/>
        </p:nvPicPr>
        <p:blipFill>
          <a:blip r:embed="rId2"/>
          <a:stretch/>
        </p:blipFill>
        <p:spPr>
          <a:xfrm>
            <a:off x="52920" y="1606320"/>
            <a:ext cx="9838800" cy="4352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6585169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6" y="1407735"/>
            <a:ext cx="9744364" cy="388309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464596" y="4688977"/>
            <a:ext cx="2468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* 文字檔請參考註解</a:t>
            </a:r>
            <a:endParaRPr lang="zh-TW" altLang="en-US" b="1" dirty="0"/>
          </a:p>
        </p:txBody>
      </p:sp>
      <p:sp>
        <p:nvSpPr>
          <p:cNvPr id="5" name="PlaceHolder 1"/>
          <p:cNvSpPr txBox="1">
            <a:spLocks/>
          </p:cNvSpPr>
          <p:nvPr/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IQ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Server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掃描 </a:t>
            </a:r>
            <a:endParaRPr lang="en-US" altLang="zh-TW" sz="3600" b="1" spc="-1" dirty="0">
              <a:solidFill>
                <a:srgbClr val="002060"/>
              </a:solidFill>
              <a:latin typeface="微軟正黑體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69244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 txBox="1">
            <a:spLocks/>
          </p:cNvSpPr>
          <p:nvPr/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– </a:t>
            </a:r>
            <a:r>
              <a:rPr lang="en-US" altLang="zh-TW" sz="3600" b="1" spc="-1" dirty="0" err="1" smtClean="0">
                <a:solidFill>
                  <a:srgbClr val="002060"/>
                </a:solidFill>
                <a:latin typeface="微軟正黑體"/>
                <a:ea typeface="微軟正黑體"/>
              </a:rPr>
              <a:t>checkmarx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掃描 </a:t>
            </a:r>
            <a:endParaRPr lang="en-US" altLang="zh-TW" sz="3600" b="1" spc="-1" dirty="0">
              <a:solidFill>
                <a:srgbClr val="002060"/>
              </a:solidFill>
              <a:latin typeface="微軟正黑體"/>
              <a:ea typeface="微軟正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82" y="795239"/>
            <a:ext cx="8356426" cy="543777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67394" y="5679013"/>
            <a:ext cx="2468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* 文字檔請參考註解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28268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package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59" name="圖片 1"/>
          <p:cNvPicPr/>
          <p:nvPr/>
        </p:nvPicPr>
        <p:blipFill>
          <a:blip r:embed="rId2"/>
          <a:stretch/>
        </p:blipFill>
        <p:spPr>
          <a:xfrm>
            <a:off x="1000080" y="904320"/>
            <a:ext cx="7944120" cy="49402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push to Nexus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61" name="圖片 2"/>
          <p:cNvPicPr/>
          <p:nvPr/>
        </p:nvPicPr>
        <p:blipFill>
          <a:blip r:embed="rId2"/>
          <a:stretch/>
        </p:blipFill>
        <p:spPr>
          <a:xfrm>
            <a:off x="178920" y="954000"/>
            <a:ext cx="9786960" cy="5565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 idx="4294967295"/>
          </p:nvPr>
        </p:nvSpPr>
        <p:spPr>
          <a:xfrm>
            <a:off x="452520" y="71640"/>
            <a:ext cx="937440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Download form Nexus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63" name="圖片 1"/>
          <p:cNvPicPr/>
          <p:nvPr/>
        </p:nvPicPr>
        <p:blipFill>
          <a:blip r:embed="rId2"/>
          <a:stretch/>
        </p:blipFill>
        <p:spPr>
          <a:xfrm>
            <a:off x="131760" y="1329120"/>
            <a:ext cx="9840960" cy="48531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64" name="PlaceHolder 1"/>
          <p:cNvSpPr/>
          <p:nvPr/>
        </p:nvSpPr>
        <p:spPr>
          <a:xfrm>
            <a:off x="906840" y="6847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pc="-1" dirty="0" smtClean="0">
                <a:solidFill>
                  <a:srgbClr val="000000"/>
                </a:solidFill>
                <a:latin typeface="Arial"/>
              </a:rPr>
              <a:t>如果是由包板機編譯應用程式，直接上傳至 </a:t>
            </a:r>
            <a:r>
              <a:rPr lang="en-US" altLang="zh-TW" spc="-1" dirty="0" smtClean="0">
                <a:solidFill>
                  <a:srgbClr val="000000"/>
                </a:solidFill>
                <a:latin typeface="Arial"/>
              </a:rPr>
              <a:t>Nexus </a:t>
            </a: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b="0" strike="noStrike" spc="-1" dirty="0" smtClean="0">
                <a:solidFill>
                  <a:srgbClr val="000000"/>
                </a:solidFill>
                <a:latin typeface="Arial"/>
              </a:rPr>
              <a:t>由</a:t>
            </a:r>
            <a:r>
              <a:rPr lang="en-US" altLang="zh-TW" b="0" strike="noStrike" spc="-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zh-TW" b="0" strike="noStrike" spc="-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TW" b="0" strike="noStrike" spc="-1" dirty="0" smtClean="0">
                <a:solidFill>
                  <a:srgbClr val="000000"/>
                </a:solidFill>
                <a:latin typeface="Arial"/>
              </a:rPr>
              <a:t>Jenkins </a:t>
            </a:r>
            <a:r>
              <a:rPr lang="zh-TW" b="0" strike="noStrike" spc="-1" dirty="0" smtClean="0">
                <a:solidFill>
                  <a:srgbClr val="000000"/>
                </a:solidFill>
                <a:latin typeface="Arial"/>
              </a:rPr>
              <a:t>下指令，從 </a:t>
            </a:r>
            <a:r>
              <a:rPr lang="en-US" b="0" strike="noStrike" spc="-1" dirty="0" smtClean="0">
                <a:solidFill>
                  <a:srgbClr val="000000"/>
                </a:solidFill>
                <a:latin typeface="Arial"/>
              </a:rPr>
              <a:t>Nexus </a:t>
            </a:r>
            <a:r>
              <a:rPr lang="zh-TW" b="0" strike="noStrike" spc="-1" dirty="0" smtClean="0">
                <a:solidFill>
                  <a:srgbClr val="000000"/>
                </a:solidFill>
                <a:latin typeface="Arial"/>
              </a:rPr>
              <a:t>下載剛剛 </a:t>
            </a:r>
            <a:r>
              <a:rPr lang="en-US" b="0" strike="noStrike" spc="-1" dirty="0" smtClean="0">
                <a:solidFill>
                  <a:srgbClr val="000000"/>
                </a:solidFill>
                <a:latin typeface="Arial"/>
              </a:rPr>
              <a:t>Push </a:t>
            </a:r>
            <a:r>
              <a:rPr lang="zh-TW" b="0" strike="noStrike" spc="-1" dirty="0" smtClean="0">
                <a:solidFill>
                  <a:srgbClr val="000000"/>
                </a:solidFill>
                <a:latin typeface="Arial"/>
              </a:rPr>
              <a:t>的 </a:t>
            </a: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war/jar </a:t>
            </a:r>
            <a:r>
              <a:rPr lang="en-US" b="0" strike="noStrike" spc="-1" dirty="0" smtClean="0">
                <a:solidFill>
                  <a:srgbClr val="000000"/>
                </a:solidFill>
                <a:latin typeface="Arial"/>
              </a:rPr>
              <a:t>file </a:t>
            </a:r>
            <a:r>
              <a:rPr lang="zh-TW" altLang="en-US" b="0" strike="noStrike" spc="-1" dirty="0" smtClean="0">
                <a:solidFill>
                  <a:srgbClr val="000000"/>
                </a:solidFill>
                <a:latin typeface="Arial"/>
              </a:rPr>
              <a:t>再部屬至 </a:t>
            </a:r>
            <a:r>
              <a:rPr lang="en-US" altLang="zh-TW" b="0" strike="noStrike" spc="-1" dirty="0" smtClean="0">
                <a:solidFill>
                  <a:srgbClr val="000000"/>
                </a:solidFill>
                <a:latin typeface="Arial"/>
              </a:rPr>
              <a:t>AP</a:t>
            </a:r>
            <a:r>
              <a:rPr lang="zh-TW" altLang="en-US" b="0" strike="noStrike" spc="-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TW" b="0" strike="noStrike" spc="-1" dirty="0" smtClean="0">
                <a:solidFill>
                  <a:srgbClr val="000000"/>
                </a:solidFill>
                <a:latin typeface="Arial"/>
              </a:rPr>
              <a:t>Server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08859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2520" y="71640"/>
            <a:ext cx="937440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deploy and restart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66" name="PlaceHolder 1"/>
          <p:cNvSpPr/>
          <p:nvPr/>
        </p:nvSpPr>
        <p:spPr>
          <a:xfrm>
            <a:off x="906840" y="6847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執行與重啟程式或服務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7" name="圖片 2"/>
          <p:cNvPicPr/>
          <p:nvPr/>
        </p:nvPicPr>
        <p:blipFill>
          <a:blip r:embed="rId2"/>
          <a:stretch/>
        </p:blipFill>
        <p:spPr>
          <a:xfrm>
            <a:off x="328320" y="1329120"/>
            <a:ext cx="9498600" cy="4456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CICD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整體架構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(2/2)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文字方塊 1"/>
          <p:cNvSpPr/>
          <p:nvPr/>
        </p:nvSpPr>
        <p:spPr>
          <a:xfrm>
            <a:off x="257760" y="828361"/>
            <a:ext cx="9328692" cy="527691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新環境網段規劃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(</a:t>
            </a:r>
            <a:r>
              <a:rPr lang="zh-TW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測試環境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1" strike="noStrike" spc="-1" dirty="0">
                <a:solidFill>
                  <a:schemeClr val="dk2"/>
                </a:solidFill>
                <a:latin typeface="微軟正黑體"/>
                <a:ea typeface="微軟正黑體"/>
              </a:rPr>
              <a:t>10.21.XXX.XXX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(</a:t>
            </a:r>
            <a:r>
              <a:rPr lang="zh-TW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驗證環境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1" strike="noStrike" spc="-1" dirty="0">
                <a:solidFill>
                  <a:schemeClr val="dk2"/>
                </a:solidFill>
                <a:latin typeface="微軟正黑體"/>
                <a:ea typeface="微軟正黑體"/>
              </a:rPr>
              <a:t>10.22.XXX.XXX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Production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(</a:t>
            </a:r>
            <a:r>
              <a:rPr lang="zh-TW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正式環境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1" strike="noStrike" spc="-1" dirty="0">
                <a:solidFill>
                  <a:schemeClr val="dk2"/>
                </a:solidFill>
                <a:latin typeface="微軟正黑體"/>
                <a:ea typeface="微軟正黑體"/>
              </a:rPr>
              <a:t>10.23.XXX.XXX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altLang="zh-TW" b="0" strike="noStrike" spc="-1" dirty="0">
              <a:solidFill>
                <a:schemeClr val="dk1"/>
              </a:solidFill>
              <a:latin typeface="微軟正黑體"/>
              <a:ea typeface="微軟正黑體"/>
            </a:endParaRPr>
          </a:p>
          <a:p>
            <a:pPr lvl="1" defTabSz="914400">
              <a:lnSpc>
                <a:spcPct val="150000"/>
              </a:lnSpc>
              <a:buClr>
                <a:srgbClr val="000000"/>
              </a:buClr>
            </a:pP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各工具之功能說明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：負責進行原始碼版控，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環境各建置一套，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環境開發測試完畢後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透過</a:t>
            </a:r>
            <a:r>
              <a:rPr lang="en-US" alt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Mirror 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的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方式複製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到</a:t>
            </a:r>
            <a:r>
              <a:rPr lang="en-US" alt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Stage 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環境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Redmine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：負責記錄需求的開發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與</a:t>
            </a:r>
            <a:r>
              <a:rPr lang="zh-TW" alt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User</a:t>
            </a:r>
            <a:r>
              <a:rPr lang="zh-TW" alt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測試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紀錄。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Nexus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zh-TW" alt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主要功能是用來儲存、管理、代理、發佈與控制軟體套件（</a:t>
            </a:r>
            <a:r>
              <a:rPr lang="en-US" alt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artifact</a:t>
            </a:r>
            <a:r>
              <a:rPr lang="zh-TW" alt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）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，與 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Non-OCP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檔案的儲存庫，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Prod</a:t>
            </a:r>
            <a:r>
              <a:rPr lang="zh-TW" alt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各一部。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Harbor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OCP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映像檔與基礎映像檔儲存庫。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Jenkins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：自動化應用系統佈署工具。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1345;p45"/>
          <p:cNvSpPr/>
          <p:nvPr/>
        </p:nvSpPr>
        <p:spPr>
          <a:xfrm>
            <a:off x="257760" y="193680"/>
            <a:ext cx="931068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Step 5 - Merge to Main </a:t>
            </a:r>
            <a:r>
              <a:rPr 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Branch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" y="1234064"/>
            <a:ext cx="9898820" cy="44647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22400" y="3278909"/>
            <a:ext cx="4193309" cy="979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18923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Merge </a:t>
            </a:r>
            <a:r>
              <a:rPr 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操作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71" name="PlaceHolder 1"/>
          <p:cNvSpPr/>
          <p:nvPr/>
        </p:nvSpPr>
        <p:spPr>
          <a:xfrm>
            <a:off x="398520" y="774720"/>
            <a:ext cx="866700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使用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: feature_#17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2" name="圖片 2"/>
          <p:cNvPicPr/>
          <p:nvPr/>
        </p:nvPicPr>
        <p:blipFill>
          <a:blip r:embed="rId2"/>
          <a:stretch/>
        </p:blipFill>
        <p:spPr>
          <a:xfrm>
            <a:off x="324720" y="1553400"/>
            <a:ext cx="9394920" cy="43848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Merge </a:t>
            </a:r>
            <a:r>
              <a:rPr 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操作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74" name="PlaceHolder 1"/>
          <p:cNvSpPr/>
          <p:nvPr/>
        </p:nvSpPr>
        <p:spPr>
          <a:xfrm>
            <a:off x="398520" y="774720"/>
            <a:ext cx="8667000" cy="68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過至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點選左側功能列，然後點擊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New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5" name="圖片 3"/>
          <p:cNvPicPr/>
          <p:nvPr/>
        </p:nvPicPr>
        <p:blipFill>
          <a:blip r:embed="rId2"/>
          <a:stretch/>
        </p:blipFill>
        <p:spPr>
          <a:xfrm>
            <a:off x="398520" y="1553760"/>
            <a:ext cx="3161520" cy="2561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76" name="圖片 4"/>
          <p:cNvPicPr/>
          <p:nvPr/>
        </p:nvPicPr>
        <p:blipFill>
          <a:blip r:embed="rId3"/>
          <a:stretch/>
        </p:blipFill>
        <p:spPr>
          <a:xfrm>
            <a:off x="140040" y="4115880"/>
            <a:ext cx="9666720" cy="1652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Merge </a:t>
            </a:r>
            <a:r>
              <a:rPr 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操作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78" name="PlaceHolder 1"/>
          <p:cNvSpPr/>
          <p:nvPr/>
        </p:nvSpPr>
        <p:spPr>
          <a:xfrm>
            <a:off x="352440" y="795600"/>
            <a:ext cx="8667000" cy="86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Compare branches and continue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9" name="圖片 1"/>
          <p:cNvPicPr/>
          <p:nvPr/>
        </p:nvPicPr>
        <p:blipFill>
          <a:blip r:embed="rId2"/>
          <a:stretch/>
        </p:blipFill>
        <p:spPr>
          <a:xfrm>
            <a:off x="352440" y="1908000"/>
            <a:ext cx="9428760" cy="382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Merge </a:t>
            </a:r>
            <a:r>
              <a:rPr 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操作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81" name="PlaceHolder 1"/>
          <p:cNvSpPr/>
          <p:nvPr/>
        </p:nvSpPr>
        <p:spPr>
          <a:xfrm>
            <a:off x="352440" y="795600"/>
            <a:ext cx="86670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一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2" name="圖片 1"/>
          <p:cNvPicPr/>
          <p:nvPr/>
        </p:nvPicPr>
        <p:blipFill>
          <a:blip r:embed="rId2"/>
          <a:stretch/>
        </p:blipFill>
        <p:spPr>
          <a:xfrm>
            <a:off x="2116800" y="1344960"/>
            <a:ext cx="5743080" cy="51836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Merge </a:t>
            </a:r>
            <a:r>
              <a:rPr 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操作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84" name="PlaceHolder 1"/>
          <p:cNvSpPr/>
          <p:nvPr/>
        </p:nvSpPr>
        <p:spPr>
          <a:xfrm>
            <a:off x="134640" y="778320"/>
            <a:ext cx="104166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),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填寫後按下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Create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5" name="圖片 2"/>
          <p:cNvPicPr/>
          <p:nvPr/>
        </p:nvPicPr>
        <p:blipFill>
          <a:blip r:embed="rId2"/>
          <a:stretch/>
        </p:blipFill>
        <p:spPr>
          <a:xfrm>
            <a:off x="705600" y="1383120"/>
            <a:ext cx="4004280" cy="4739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86" name="圖片 3"/>
          <p:cNvPicPr/>
          <p:nvPr/>
        </p:nvPicPr>
        <p:blipFill>
          <a:blip r:embed="rId3"/>
          <a:stretch/>
        </p:blipFill>
        <p:spPr>
          <a:xfrm>
            <a:off x="5343120" y="1383120"/>
            <a:ext cx="3926520" cy="4747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Merge </a:t>
            </a:r>
            <a:r>
              <a:rPr 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操作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88" name="PlaceHolder 1"/>
          <p:cNvSpPr/>
          <p:nvPr/>
        </p:nvSpPr>
        <p:spPr>
          <a:xfrm>
            <a:off x="489240" y="795600"/>
            <a:ext cx="95904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這時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列表中，會出現剛剛建立的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9" name="圖片 1"/>
          <p:cNvPicPr/>
          <p:nvPr/>
        </p:nvPicPr>
        <p:blipFill>
          <a:blip r:embed="rId2"/>
          <a:stretch/>
        </p:blipFill>
        <p:spPr>
          <a:xfrm>
            <a:off x="996840" y="1394280"/>
            <a:ext cx="8086320" cy="445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Merge </a:t>
            </a:r>
            <a:r>
              <a:rPr 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操作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七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91" name="PlaceHolder 1"/>
          <p:cNvSpPr/>
          <p:nvPr/>
        </p:nvSpPr>
        <p:spPr>
          <a:xfrm>
            <a:off x="352440" y="795600"/>
            <a:ext cx="86670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492" name="PlaceHolder 1"/>
          <p:cNvSpPr/>
          <p:nvPr/>
        </p:nvSpPr>
        <p:spPr>
          <a:xfrm>
            <a:off x="489240" y="795600"/>
            <a:ext cx="95904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3" name="圖片 1"/>
          <p:cNvPicPr/>
          <p:nvPr/>
        </p:nvPicPr>
        <p:blipFill>
          <a:blip r:embed="rId2"/>
          <a:stretch/>
        </p:blipFill>
        <p:spPr>
          <a:xfrm>
            <a:off x="941760" y="1401480"/>
            <a:ext cx="8257320" cy="4705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Merge </a:t>
            </a:r>
            <a:r>
              <a:rPr 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操作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八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95" name="PlaceHolder 1"/>
          <p:cNvSpPr/>
          <p:nvPr/>
        </p:nvSpPr>
        <p:spPr>
          <a:xfrm>
            <a:off x="638640" y="115776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496" name="PlaceHolder 1"/>
          <p:cNvSpPr/>
          <p:nvPr/>
        </p:nvSpPr>
        <p:spPr>
          <a:xfrm>
            <a:off x="489240" y="795600"/>
            <a:ext cx="9590400" cy="78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確認版本差異無誤後，點回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Overview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頁簽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在下方處有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按鈕，點擊按鈕後即可完成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1"/>
          <p:cNvSpPr/>
          <p:nvPr/>
        </p:nvSpPr>
        <p:spPr>
          <a:xfrm>
            <a:off x="176760" y="4827240"/>
            <a:ext cx="9590400" cy="78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不勾選刪除來源分支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8" name="圖片 1"/>
          <p:cNvPicPr/>
          <p:nvPr/>
        </p:nvPicPr>
        <p:blipFill>
          <a:blip r:embed="rId2"/>
          <a:stretch/>
        </p:blipFill>
        <p:spPr>
          <a:xfrm>
            <a:off x="210960" y="1720080"/>
            <a:ext cx="9642240" cy="28692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99" name="圖片 8"/>
          <p:cNvPicPr/>
          <p:nvPr/>
        </p:nvPicPr>
        <p:blipFill>
          <a:blip r:embed="rId3"/>
          <a:stretch/>
        </p:blipFill>
        <p:spPr>
          <a:xfrm>
            <a:off x="3505680" y="3904200"/>
            <a:ext cx="5799960" cy="2152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Merge </a:t>
            </a:r>
            <a:r>
              <a:rPr 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操作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九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01" name="PlaceHolder 1"/>
          <p:cNvSpPr/>
          <p:nvPr/>
        </p:nvSpPr>
        <p:spPr>
          <a:xfrm>
            <a:off x="352440" y="795600"/>
            <a:ext cx="9567000" cy="81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之後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多出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feature_#17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的檔案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下圖可看到多了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IssusDController.java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IssusEController.java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2" name="圖片 1"/>
          <p:cNvPicPr/>
          <p:nvPr/>
        </p:nvPicPr>
        <p:blipFill>
          <a:blip r:embed="rId2"/>
          <a:stretch/>
        </p:blipFill>
        <p:spPr>
          <a:xfrm>
            <a:off x="1331640" y="1634400"/>
            <a:ext cx="7916400" cy="4514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Dev to UAT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389370" y="2663190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1" dirty="0" err="1" smtClean="0">
                <a:solidFill>
                  <a:schemeClr val="accent3">
                    <a:lumMod val="75000"/>
                  </a:schemeClr>
                </a:solidFill>
              </a:rPr>
              <a:t>Sonatype</a:t>
            </a:r>
            <a:endParaRPr lang="zh-TW" altLang="en-US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48" name="圖片 3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" y="1234064"/>
            <a:ext cx="9898820" cy="4464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Tag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6" name="PlaceHolder 1"/>
          <p:cNvSpPr/>
          <p:nvPr/>
        </p:nvSpPr>
        <p:spPr>
          <a:xfrm>
            <a:off x="386640" y="674280"/>
            <a:ext cx="9869400" cy="51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Stage Tag : v20240816.001-t24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v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SIT Tag : s20240816.001-t24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s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緊急上版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Tag : e20240816.001-t24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e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28" name="圖片 1"/>
          <p:cNvPicPr/>
          <p:nvPr/>
        </p:nvPicPr>
        <p:blipFill>
          <a:blip r:embed="rId2"/>
          <a:stretch/>
        </p:blipFill>
        <p:spPr>
          <a:xfrm>
            <a:off x="201600" y="1141560"/>
            <a:ext cx="9751680" cy="4325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30" name="圖片 3"/>
          <p:cNvPicPr/>
          <p:nvPr/>
        </p:nvPicPr>
        <p:blipFill>
          <a:blip r:embed="rId2"/>
          <a:stretch/>
        </p:blipFill>
        <p:spPr>
          <a:xfrm>
            <a:off x="1331640" y="938160"/>
            <a:ext cx="7660800" cy="5189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32" name="PlaceHolder 1"/>
          <p:cNvSpPr/>
          <p:nvPr/>
        </p:nvSpPr>
        <p:spPr>
          <a:xfrm>
            <a:off x="33408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中可以看到剛剛建立的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3" name="圖片 1"/>
          <p:cNvPicPr/>
          <p:nvPr/>
        </p:nvPicPr>
        <p:blipFill>
          <a:blip r:embed="rId2"/>
          <a:stretch/>
        </p:blipFill>
        <p:spPr>
          <a:xfrm>
            <a:off x="1016280" y="1513800"/>
            <a:ext cx="8070480" cy="4510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管控原則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文字方塊 5"/>
          <p:cNvSpPr/>
          <p:nvPr/>
        </p:nvSpPr>
        <p:spPr>
          <a:xfrm>
            <a:off x="171720" y="905400"/>
            <a:ext cx="8793720" cy="100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以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SpringBoot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為例說明。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開發環境、驗證環境、正式環境之設定檔，應透過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進行版本控管，並使用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 Profile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來管理多環境配置。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–配置多環境的設定檔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內容版面配置區 2"/>
          <p:cNvSpPr/>
          <p:nvPr/>
        </p:nvSpPr>
        <p:spPr>
          <a:xfrm>
            <a:off x="257760" y="914040"/>
            <a:ext cx="9360720" cy="452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在 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src/main/resources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目錄下創建多個配置文件：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   - application-dev.properties (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開發環境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   - application-stage.properties (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驗證環境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   - application-prod.properties (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正式環境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管控原則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文字方塊 5"/>
          <p:cNvSpPr/>
          <p:nvPr/>
        </p:nvSpPr>
        <p:spPr>
          <a:xfrm>
            <a:off x="171720" y="905400"/>
            <a:ext cx="8793720" cy="338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 Boot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根據 </a:t>
            </a:r>
            <a:r>
              <a:rPr lang="en-US" sz="2400" b="1" strike="noStrike" spc="-1">
                <a:solidFill>
                  <a:schemeClr val="dk2"/>
                </a:solidFill>
                <a:latin typeface="微軟正黑體"/>
                <a:ea typeface="微軟正黑體"/>
              </a:rPr>
              <a:t>spring.profiles.active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設定載入對應的 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application-{profile}.properties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文件。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設定檔案的載入順序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先載入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application.properties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然後載入 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application-{profile}.properties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如何設定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spring.profiles.active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啟動時加入環境參數“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-Dspring.profiles.active=dev”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在開發工具設定。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在執行容器設定環境變數。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(Stage/Prod)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文字方塊 1"/>
          <p:cNvSpPr/>
          <p:nvPr/>
        </p:nvSpPr>
        <p:spPr>
          <a:xfrm>
            <a:off x="5651280" y="1558800"/>
            <a:ext cx="3891240" cy="82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※</a:t>
            </a:r>
            <a:r>
              <a:rPr lang="zh-TW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建議直接刪除</a:t>
            </a:r>
            <a:r>
              <a:rPr lang="en-US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application.properties</a:t>
            </a:r>
            <a:r>
              <a:rPr sz="1600"/>
              <a:t/>
            </a:r>
            <a:br>
              <a:rPr sz="1600"/>
            </a:br>
            <a:r>
              <a:rPr lang="zh-TW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僅留下每個環境設定檔，獲利用繼承的方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zh-TW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式，避免衝突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圖片 12"/>
          <p:cNvPicPr/>
          <p:nvPr/>
        </p:nvPicPr>
        <p:blipFill>
          <a:blip r:embed="rId2"/>
          <a:stretch/>
        </p:blipFill>
        <p:spPr>
          <a:xfrm>
            <a:off x="276840" y="1177200"/>
            <a:ext cx="9526680" cy="5511240"/>
          </a:xfrm>
          <a:prstGeom prst="rect">
            <a:avLst/>
          </a:prstGeom>
          <a:ln w="0">
            <a:noFill/>
          </a:ln>
        </p:spPr>
      </p:pic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Eclipse 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45" name="矩形 9"/>
          <p:cNvSpPr/>
          <p:nvPr/>
        </p:nvSpPr>
        <p:spPr>
          <a:xfrm>
            <a:off x="3312000" y="3717000"/>
            <a:ext cx="1367640" cy="215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圖片 3"/>
          <p:cNvPicPr/>
          <p:nvPr/>
        </p:nvPicPr>
        <p:blipFill>
          <a:blip r:embed="rId2"/>
          <a:stretch/>
        </p:blipFill>
        <p:spPr>
          <a:xfrm>
            <a:off x="792000" y="1121400"/>
            <a:ext cx="7990920" cy="5597640"/>
          </a:xfrm>
          <a:prstGeom prst="rect">
            <a:avLst/>
          </a:prstGeom>
          <a:ln w="0">
            <a:solidFill>
              <a:srgbClr val="FF0000"/>
            </a:solidFill>
          </a:ln>
        </p:spPr>
      </p:pic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IDEA 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48" name="矩形 9"/>
          <p:cNvSpPr/>
          <p:nvPr/>
        </p:nvSpPr>
        <p:spPr>
          <a:xfrm>
            <a:off x="3240000" y="3930480"/>
            <a:ext cx="2016000" cy="431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圖片 5"/>
          <p:cNvPicPr/>
          <p:nvPr/>
        </p:nvPicPr>
        <p:blipFill>
          <a:blip r:embed="rId2"/>
          <a:stretch/>
        </p:blipFill>
        <p:spPr>
          <a:xfrm>
            <a:off x="98280" y="1700640"/>
            <a:ext cx="9898560" cy="3618000"/>
          </a:xfrm>
          <a:prstGeom prst="rect">
            <a:avLst/>
          </a:prstGeom>
          <a:ln w="0">
            <a:noFill/>
          </a:ln>
        </p:spPr>
      </p:pic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 fontScale="95013"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命令行參數設定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1" name="矩形 6"/>
          <p:cNvSpPr/>
          <p:nvPr/>
        </p:nvSpPr>
        <p:spPr>
          <a:xfrm>
            <a:off x="3384000" y="1772640"/>
            <a:ext cx="1872000" cy="143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2" name="矩形 7"/>
          <p:cNvSpPr/>
          <p:nvPr/>
        </p:nvSpPr>
        <p:spPr>
          <a:xfrm>
            <a:off x="7344720" y="3717000"/>
            <a:ext cx="2735640" cy="215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UAT to PROD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圖片 74"/>
          <p:cNvPicPr/>
          <p:nvPr/>
        </p:nvPicPr>
        <p:blipFill>
          <a:blip r:embed="rId2"/>
          <a:stretch/>
        </p:blipFill>
        <p:spPr>
          <a:xfrm>
            <a:off x="0" y="1816200"/>
            <a:ext cx="10080360" cy="3225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圖片 4"/>
          <p:cNvPicPr/>
          <p:nvPr/>
        </p:nvPicPr>
        <p:blipFill>
          <a:blip r:embed="rId2"/>
          <a:stretch/>
        </p:blipFill>
        <p:spPr>
          <a:xfrm>
            <a:off x="104400" y="2174040"/>
            <a:ext cx="9880200" cy="2509920"/>
          </a:xfrm>
          <a:prstGeom prst="rect">
            <a:avLst/>
          </a:prstGeom>
          <a:ln w="0">
            <a:noFill/>
          </a:ln>
        </p:spPr>
      </p:pic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/>
          </p:nvPr>
        </p:nvSpPr>
        <p:spPr>
          <a:xfrm>
            <a:off x="503640" y="14846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方法一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調整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conf/context.xml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配置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6" name="矩形 8"/>
          <p:cNvSpPr/>
          <p:nvPr/>
        </p:nvSpPr>
        <p:spPr>
          <a:xfrm>
            <a:off x="720000" y="3501000"/>
            <a:ext cx="8928720" cy="246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圖片 5"/>
          <p:cNvPicPr/>
          <p:nvPr/>
        </p:nvPicPr>
        <p:blipFill>
          <a:blip r:embed="rId2"/>
          <a:stretch/>
        </p:blipFill>
        <p:spPr>
          <a:xfrm>
            <a:off x="230400" y="2091240"/>
            <a:ext cx="9345600" cy="1197000"/>
          </a:xfrm>
          <a:prstGeom prst="rect">
            <a:avLst/>
          </a:prstGeom>
          <a:ln w="0">
            <a:noFill/>
          </a:ln>
        </p:spPr>
      </p:pic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/>
          </p:nvPr>
        </p:nvSpPr>
        <p:spPr>
          <a:xfrm>
            <a:off x="503640" y="14846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方法二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修改 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catalina.sh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或 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catalina.bat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文件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0" name="矩形 8"/>
          <p:cNvSpPr/>
          <p:nvPr/>
        </p:nvSpPr>
        <p:spPr>
          <a:xfrm>
            <a:off x="720000" y="3069000"/>
            <a:ext cx="7056360" cy="2091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61" name="圖片 7"/>
          <p:cNvPicPr/>
          <p:nvPr/>
        </p:nvPicPr>
        <p:blipFill>
          <a:blip r:embed="rId3"/>
          <a:stretch/>
        </p:blipFill>
        <p:spPr>
          <a:xfrm>
            <a:off x="230400" y="3978000"/>
            <a:ext cx="8735400" cy="1342800"/>
          </a:xfrm>
          <a:prstGeom prst="rect">
            <a:avLst/>
          </a:prstGeom>
          <a:ln w="0">
            <a:noFill/>
          </a:ln>
        </p:spPr>
      </p:pic>
      <p:sp>
        <p:nvSpPr>
          <p:cNvPr id="562" name="矩形 9"/>
          <p:cNvSpPr/>
          <p:nvPr/>
        </p:nvSpPr>
        <p:spPr>
          <a:xfrm>
            <a:off x="988200" y="4869000"/>
            <a:ext cx="7219800" cy="246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圖片 12"/>
          <p:cNvPicPr/>
          <p:nvPr/>
        </p:nvPicPr>
        <p:blipFill>
          <a:blip r:embed="rId2"/>
          <a:stretch/>
        </p:blipFill>
        <p:spPr>
          <a:xfrm>
            <a:off x="503640" y="2169000"/>
            <a:ext cx="8713080" cy="4658040"/>
          </a:xfrm>
          <a:prstGeom prst="rect">
            <a:avLst/>
          </a:prstGeom>
          <a:ln w="0">
            <a:noFill/>
          </a:ln>
        </p:spPr>
      </p:pic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/>
          </p:nvPr>
        </p:nvSpPr>
        <p:spPr>
          <a:xfrm>
            <a:off x="474840" y="11660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方法三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 tomcat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綁定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6" name="矩形 15"/>
          <p:cNvSpPr/>
          <p:nvPr/>
        </p:nvSpPr>
        <p:spPr>
          <a:xfrm>
            <a:off x="5040360" y="4060440"/>
            <a:ext cx="1179720" cy="503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7" name="矩形 16"/>
          <p:cNvSpPr/>
          <p:nvPr/>
        </p:nvSpPr>
        <p:spPr>
          <a:xfrm>
            <a:off x="5544360" y="5229360"/>
            <a:ext cx="719640" cy="359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8" name="矩形 17"/>
          <p:cNvSpPr/>
          <p:nvPr/>
        </p:nvSpPr>
        <p:spPr>
          <a:xfrm>
            <a:off x="2880000" y="5373360"/>
            <a:ext cx="1295640" cy="359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9" name="文字方塊 18"/>
          <p:cNvSpPr/>
          <p:nvPr/>
        </p:nvSpPr>
        <p:spPr>
          <a:xfrm>
            <a:off x="2520000" y="529200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73D227"/>
                </a:solidFill>
                <a:latin typeface="Arial"/>
              </a:rPr>
              <a:t>1.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文字方塊 19"/>
          <p:cNvSpPr/>
          <p:nvPr/>
        </p:nvSpPr>
        <p:spPr>
          <a:xfrm>
            <a:off x="5234760" y="522000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73D227"/>
                </a:solidFill>
                <a:latin typeface="Arial"/>
              </a:rPr>
              <a:t>2.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文字方塊 20"/>
          <p:cNvSpPr/>
          <p:nvPr/>
        </p:nvSpPr>
        <p:spPr>
          <a:xfrm>
            <a:off x="4780440" y="387576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73D227"/>
                </a:solidFill>
                <a:latin typeface="Arial"/>
              </a:rPr>
              <a:t>3.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文字方塊 21"/>
          <p:cNvSpPr/>
          <p:nvPr/>
        </p:nvSpPr>
        <p:spPr>
          <a:xfrm>
            <a:off x="503640" y="1651680"/>
            <a:ext cx="534348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步驟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1: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新增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/>
          </p:nvPr>
        </p:nvSpPr>
        <p:spPr>
          <a:xfrm>
            <a:off x="474840" y="11660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方法三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 tomcat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綁定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75" name="圖片 4"/>
          <p:cNvPicPr/>
          <p:nvPr/>
        </p:nvPicPr>
        <p:blipFill>
          <a:blip r:embed="rId2"/>
          <a:stretch/>
        </p:blipFill>
        <p:spPr>
          <a:xfrm>
            <a:off x="283320" y="3080520"/>
            <a:ext cx="9428760" cy="1044720"/>
          </a:xfrm>
          <a:prstGeom prst="rect">
            <a:avLst/>
          </a:prstGeom>
          <a:ln w="0">
            <a:noFill/>
          </a:ln>
        </p:spPr>
      </p:pic>
      <p:sp>
        <p:nvSpPr>
          <p:cNvPr id="576" name="矩形 5"/>
          <p:cNvSpPr/>
          <p:nvPr/>
        </p:nvSpPr>
        <p:spPr>
          <a:xfrm>
            <a:off x="492840" y="3080520"/>
            <a:ext cx="8741520" cy="215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77" name="文字方塊 6"/>
          <p:cNvSpPr/>
          <p:nvPr/>
        </p:nvSpPr>
        <p:spPr>
          <a:xfrm>
            <a:off x="283320" y="2294280"/>
            <a:ext cx="411228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步驟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2: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修改</a:t>
            </a:r>
            <a:r>
              <a:rPr lang="en-US" sz="2800" b="0" strike="noStrike" spc="-1">
                <a:solidFill>
                  <a:schemeClr val="dk1"/>
                </a:solidFill>
                <a:latin typeface="Arial"/>
                <a:ea typeface="微軟正黑體"/>
              </a:rPr>
              <a:t>catalina.bat 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609480" y="256320"/>
            <a:ext cx="842292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79" name="圖片 1"/>
          <p:cNvPicPr/>
          <p:nvPr/>
        </p:nvPicPr>
        <p:blipFill>
          <a:blip r:embed="rId2"/>
          <a:stretch/>
        </p:blipFill>
        <p:spPr>
          <a:xfrm>
            <a:off x="1096920" y="2557440"/>
            <a:ext cx="7886160" cy="1742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0" name="PlaceHolder 3"/>
          <p:cNvSpPr/>
          <p:nvPr/>
        </p:nvSpPr>
        <p:spPr>
          <a:xfrm>
            <a:off x="997560" y="980280"/>
            <a:ext cx="8310600" cy="76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mirrors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766440" y="277200"/>
            <a:ext cx="826596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82" name="PlaceHolder 3"/>
          <p:cNvSpPr/>
          <p:nvPr/>
        </p:nvSpPr>
        <p:spPr>
          <a:xfrm>
            <a:off x="596880" y="1634760"/>
            <a:ext cx="3010320" cy="178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設定配置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3" name="圖片 2"/>
          <p:cNvPicPr/>
          <p:nvPr/>
        </p:nvPicPr>
        <p:blipFill>
          <a:blip r:embed="rId2"/>
          <a:stretch/>
        </p:blipFill>
        <p:spPr>
          <a:xfrm>
            <a:off x="3608280" y="1001160"/>
            <a:ext cx="6211080" cy="5016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3"/>
          <p:cNvSpPr/>
          <p:nvPr/>
        </p:nvSpPr>
        <p:spPr>
          <a:xfrm>
            <a:off x="739080" y="1001160"/>
            <a:ext cx="9049680" cy="47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eclipse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5" name="圖片 2"/>
          <p:cNvPicPr/>
          <p:nvPr/>
        </p:nvPicPr>
        <p:blipFill>
          <a:blip r:embed="rId2"/>
          <a:stretch/>
        </p:blipFill>
        <p:spPr>
          <a:xfrm>
            <a:off x="1448640" y="1533240"/>
            <a:ext cx="7812000" cy="44823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6" name="PlaceHolder 1"/>
          <p:cNvSpPr/>
          <p:nvPr/>
        </p:nvSpPr>
        <p:spPr>
          <a:xfrm>
            <a:off x="739080" y="277200"/>
            <a:ext cx="8293320" cy="72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/>
          <p:nvPr/>
        </p:nvSpPr>
        <p:spPr>
          <a:xfrm>
            <a:off x="748080" y="237960"/>
            <a:ext cx="8290440" cy="72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8" name="圖片 1"/>
          <p:cNvPicPr/>
          <p:nvPr/>
        </p:nvPicPr>
        <p:blipFill>
          <a:blip r:embed="rId2"/>
          <a:stretch/>
        </p:blipFill>
        <p:spPr>
          <a:xfrm>
            <a:off x="393840" y="1829520"/>
            <a:ext cx="9340560" cy="4000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9" name="PlaceHolder 3"/>
          <p:cNvSpPr/>
          <p:nvPr/>
        </p:nvSpPr>
        <p:spPr>
          <a:xfrm>
            <a:off x="392400" y="961920"/>
            <a:ext cx="9221760" cy="83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settings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設定成功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編譯時會看到由內部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抓取套件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3"/>
          <p:cNvSpPr/>
          <p:nvPr/>
        </p:nvSpPr>
        <p:spPr>
          <a:xfrm>
            <a:off x="415637" y="905165"/>
            <a:ext cx="9310254" cy="51538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2060"/>
              </a:solidFill>
              <a:latin typeface="標楷體"/>
              <a:ea typeface="標楷體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en-US" sz="2400" b="0" strike="noStrike" spc="-1" dirty="0" err="1">
                <a:solidFill>
                  <a:srgbClr val="002060"/>
                </a:solidFill>
                <a:latin typeface="標楷體"/>
                <a:ea typeface="標楷體"/>
              </a:rPr>
              <a:t>pom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file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檔案設定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version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須為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流水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號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或唯一值</a:t>
            </a:r>
            <a:endParaRPr lang="en-US" altLang="zh-TW" sz="2400" b="0" strike="noStrike" spc="-1" dirty="0">
              <a:solidFill>
                <a:srgbClr val="002060"/>
              </a:solidFill>
              <a:latin typeface="標楷體"/>
              <a:ea typeface="標楷體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以避免覆蓋前一版本的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檔案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 err="1">
                <a:solidFill>
                  <a:srgbClr val="002060"/>
                </a:solidFill>
                <a:latin typeface="標楷體"/>
                <a:ea typeface="標楷體"/>
              </a:rPr>
              <a:t>groupId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會影響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儲存庫的路徑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如下圖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: </a:t>
            </a:r>
            <a:endParaRPr lang="en-US" sz="2400" spc="-1" dirty="0">
              <a:solidFill>
                <a:srgbClr val="002060"/>
              </a:solidFill>
              <a:latin typeface="標楷體"/>
              <a:ea typeface="標楷體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zh-TW" altLang="en-US" sz="2000" dirty="0">
                <a:ea typeface="IBM Plex Sans" charset="0"/>
                <a:cs typeface="IBM Plex Sans" charset="0"/>
              </a:rPr>
              <a:t>根據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pom.xml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定義 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000" dirty="0" err="1">
                <a:ea typeface="IBM Plex Sans" charset="0"/>
                <a:cs typeface="IBM Plex Sans" charset="0"/>
              </a:rPr>
              <a:t>groupId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:</a:t>
            </a: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IBM Plex Sans" charset="0"/>
                <a:cs typeface="IBM Plex Sans" charset="0"/>
              </a:rPr>
              <a:t>系統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jar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檔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: </a:t>
            </a:r>
            <a:r>
              <a:rPr kumimoji="1" lang="en-US" altLang="zh-TW" sz="2000" dirty="0" err="1">
                <a:ea typeface="IBM Plex Sans" charset="0"/>
                <a:cs typeface="IBM Plex Sans" charset="0"/>
              </a:rPr>
              <a:t>tw.com.scsb.ncbs</a:t>
            </a:r>
            <a:endParaRPr kumimoji="1" lang="en-US" altLang="zh-TW" sz="2000" dirty="0">
              <a:ea typeface="IBM Plex Sans" charset="0"/>
              <a:cs typeface="IBM Plex Sans" charset="0"/>
            </a:endParaRP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IBM Plex Sans" charset="0"/>
                <a:cs typeface="IBM Plex Sans" charset="0"/>
              </a:rPr>
              <a:t>Utility: </a:t>
            </a:r>
            <a:r>
              <a:rPr kumimoji="1" lang="en-US" altLang="zh-TW" sz="2000" dirty="0" err="1">
                <a:ea typeface="IBM Plex Sans" charset="0"/>
                <a:cs typeface="IBM Plex Sans" charset="0"/>
              </a:rPr>
              <a:t>tw.com.scsb.ncbs.utility</a:t>
            </a:r>
            <a:endParaRPr kumimoji="1" lang="en-US" altLang="zh-TW" sz="20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000" dirty="0" err="1">
                <a:ea typeface="IBM Plex Sans" charset="0"/>
                <a:cs typeface="IBM Plex Sans" charset="0"/>
              </a:rPr>
              <a:t>artifactId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: 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使用</a:t>
            </a:r>
            <a:r>
              <a:rPr kumimoji="1" lang="en-US" altLang="zh-TW" sz="2000" dirty="0" err="1">
                <a:ea typeface="IBM Plex Sans" charset="0"/>
                <a:cs typeface="IBM Plex Sans" charset="0"/>
              </a:rPr>
              <a:t>Gitlab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 Project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名稱</a:t>
            </a:r>
            <a:endParaRPr kumimoji="1" lang="en-US" altLang="zh-TW" sz="20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000" dirty="0">
                <a:ea typeface="IBM Plex Sans" charset="0"/>
                <a:cs typeface="IBM Plex Sans" charset="0"/>
              </a:rPr>
              <a:t>Version:</a:t>
            </a: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zh-TW" altLang="en-US" sz="2000" dirty="0">
                <a:ea typeface="IBM Plex Sans" charset="0"/>
                <a:cs typeface="IBM Plex Sans" charset="0"/>
              </a:rPr>
              <a:t>系統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jar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檔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: 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使用流水號或唯一值</a:t>
            </a:r>
            <a:endParaRPr kumimoji="1" lang="en-US" altLang="zh-TW" sz="2000" dirty="0">
              <a:ea typeface="IBM Plex Sans" charset="0"/>
              <a:cs typeface="IBM Plex Sans" charset="0"/>
            </a:endParaRP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000" dirty="0">
                <a:ea typeface="IBM Plex Sans" charset="0"/>
                <a:cs typeface="IBM Plex Sans" charset="0"/>
              </a:rPr>
              <a:t>Utility: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 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&lt;Major&gt;.&lt;Minor&gt;.&lt;Patch&gt;</a:t>
            </a: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1"/>
          <p:cNvSpPr/>
          <p:nvPr/>
        </p:nvSpPr>
        <p:spPr>
          <a:xfrm>
            <a:off x="962280" y="71640"/>
            <a:ext cx="8070120" cy="72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pom file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200" cy="1513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5" name="Google Shape;1127;p41"/>
          <p:cNvSpPr/>
          <p:nvPr/>
        </p:nvSpPr>
        <p:spPr>
          <a:xfrm>
            <a:off x="4015440" y="2664360"/>
            <a:ext cx="2011680" cy="201168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6" name="Google Shape;1147;p41"/>
          <p:cNvSpPr/>
          <p:nvPr/>
        </p:nvSpPr>
        <p:spPr>
          <a:xfrm>
            <a:off x="3602520" y="1936800"/>
            <a:ext cx="761040" cy="7610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7" name="Google Shape;1148;p41"/>
          <p:cNvSpPr/>
          <p:nvPr/>
        </p:nvSpPr>
        <p:spPr>
          <a:xfrm>
            <a:off x="2910960" y="3289680"/>
            <a:ext cx="761040" cy="76104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8" name="Google Shape;1149;p41"/>
          <p:cNvSpPr/>
          <p:nvPr/>
        </p:nvSpPr>
        <p:spPr>
          <a:xfrm>
            <a:off x="3602520" y="4642560"/>
            <a:ext cx="761040" cy="761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9" name="Google Shape;1150;p41"/>
          <p:cNvSpPr/>
          <p:nvPr/>
        </p:nvSpPr>
        <p:spPr>
          <a:xfrm>
            <a:off x="4108320" y="3742560"/>
            <a:ext cx="1860480" cy="31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Google Shape;1151;p41"/>
          <p:cNvSpPr/>
          <p:nvPr/>
        </p:nvSpPr>
        <p:spPr>
          <a:xfrm>
            <a:off x="5663520" y="1936800"/>
            <a:ext cx="761040" cy="76104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1" name="Google Shape;1152;p41"/>
          <p:cNvSpPr/>
          <p:nvPr/>
        </p:nvSpPr>
        <p:spPr>
          <a:xfrm>
            <a:off x="5663520" y="4642560"/>
            <a:ext cx="761040" cy="7610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2" name="Google Shape;1153;p41"/>
          <p:cNvSpPr/>
          <p:nvPr/>
        </p:nvSpPr>
        <p:spPr>
          <a:xfrm>
            <a:off x="6405840" y="3289680"/>
            <a:ext cx="761040" cy="76104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03" name="Google Shape;1154;p41"/>
          <p:cNvGrpSpPr/>
          <p:nvPr/>
        </p:nvGrpSpPr>
        <p:grpSpPr>
          <a:xfrm>
            <a:off x="4859640" y="3260880"/>
            <a:ext cx="358560" cy="381600"/>
            <a:chOff x="4859640" y="3260880"/>
            <a:chExt cx="358560" cy="381600"/>
          </a:xfrm>
        </p:grpSpPr>
        <p:sp>
          <p:nvSpPr>
            <p:cNvPr id="604" name="Google Shape;1155;p41"/>
            <p:cNvSpPr/>
            <p:nvPr/>
          </p:nvSpPr>
          <p:spPr>
            <a:xfrm>
              <a:off x="5039280" y="3260880"/>
              <a:ext cx="20160" cy="5508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55080"/>
                <a:gd name="textAreaBottom" fmla="*/ 57600 h 5508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5" name="Google Shape;1156;p41"/>
            <p:cNvSpPr/>
            <p:nvPr/>
          </p:nvSpPr>
          <p:spPr>
            <a:xfrm>
              <a:off x="510804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6" name="Google Shape;1157;p41"/>
            <p:cNvSpPr/>
            <p:nvPr/>
          </p:nvSpPr>
          <p:spPr>
            <a:xfrm>
              <a:off x="5174640" y="3420000"/>
              <a:ext cx="43560" cy="212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7" name="Google Shape;1158;p41"/>
            <p:cNvSpPr/>
            <p:nvPr/>
          </p:nvSpPr>
          <p:spPr>
            <a:xfrm>
              <a:off x="4859640" y="3420000"/>
              <a:ext cx="43560" cy="201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0160"/>
                <a:gd name="textAreaBottom" fmla="*/ 22680 h 2016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8" name="Google Shape;1159;p41"/>
            <p:cNvSpPr/>
            <p:nvPr/>
          </p:nvSpPr>
          <p:spPr>
            <a:xfrm>
              <a:off x="494892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9" name="Google Shape;1160;p41"/>
            <p:cNvSpPr/>
            <p:nvPr/>
          </p:nvSpPr>
          <p:spPr>
            <a:xfrm>
              <a:off x="4880160" y="3329640"/>
              <a:ext cx="45720" cy="3132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1320"/>
                <a:gd name="textAreaBottom" fmla="*/ 33840 h 3132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0" name="Google Shape;1161;p41"/>
            <p:cNvSpPr/>
            <p:nvPr/>
          </p:nvSpPr>
          <p:spPr>
            <a:xfrm>
              <a:off x="5151240" y="3330000"/>
              <a:ext cx="45720" cy="3240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2400"/>
                <a:gd name="textAreaBottom" fmla="*/ 34920 h 3240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1" name="Google Shape;1162;p41"/>
            <p:cNvSpPr/>
            <p:nvPr/>
          </p:nvSpPr>
          <p:spPr>
            <a:xfrm>
              <a:off x="4921200" y="3327480"/>
              <a:ext cx="228240" cy="315000"/>
            </a:xfrm>
            <a:custGeom>
              <a:avLst/>
              <a:gdLst>
                <a:gd name="textAreaLeft" fmla="*/ 0 w 228240"/>
                <a:gd name="textAreaRight" fmla="*/ 230760 w 228240"/>
                <a:gd name="textAreaTop" fmla="*/ 0 h 315000"/>
                <a:gd name="textAreaBottom" fmla="*/ 317520 h 31500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12" name="Google Shape;1163;p41"/>
          <p:cNvSpPr/>
          <p:nvPr/>
        </p:nvSpPr>
        <p:spPr>
          <a:xfrm>
            <a:off x="5842800" y="4822560"/>
            <a:ext cx="402480" cy="401400"/>
          </a:xfrm>
          <a:custGeom>
            <a:avLst/>
            <a:gdLst>
              <a:gd name="textAreaLeft" fmla="*/ 0 w 402480"/>
              <a:gd name="textAreaRight" fmla="*/ 405000 w 402480"/>
              <a:gd name="textAreaTop" fmla="*/ 0 h 401400"/>
              <a:gd name="textAreaBottom" fmla="*/ 403920 h 40140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13" name="Google Shape;1164;p41"/>
          <p:cNvGrpSpPr/>
          <p:nvPr/>
        </p:nvGrpSpPr>
        <p:grpSpPr>
          <a:xfrm>
            <a:off x="6584760" y="3468960"/>
            <a:ext cx="403200" cy="402480"/>
            <a:chOff x="6584760" y="3468960"/>
            <a:chExt cx="403200" cy="402480"/>
          </a:xfrm>
        </p:grpSpPr>
        <p:sp>
          <p:nvSpPr>
            <p:cNvPr id="614" name="Google Shape;1165;p41"/>
            <p:cNvSpPr/>
            <p:nvPr/>
          </p:nvSpPr>
          <p:spPr>
            <a:xfrm>
              <a:off x="6790680" y="3468960"/>
              <a:ext cx="78840" cy="85680"/>
            </a:xfrm>
            <a:custGeom>
              <a:avLst/>
              <a:gdLst>
                <a:gd name="textAreaLeft" fmla="*/ 0 w 78840"/>
                <a:gd name="textAreaRight" fmla="*/ 81360 w 78840"/>
                <a:gd name="textAreaTop" fmla="*/ 0 h 85680"/>
                <a:gd name="textAreaBottom" fmla="*/ 88200 h 8568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5" name="Google Shape;1166;p41"/>
            <p:cNvSpPr/>
            <p:nvPr/>
          </p:nvSpPr>
          <p:spPr>
            <a:xfrm>
              <a:off x="6584760" y="3522240"/>
              <a:ext cx="403200" cy="349200"/>
            </a:xfrm>
            <a:custGeom>
              <a:avLst/>
              <a:gdLst>
                <a:gd name="textAreaLeft" fmla="*/ 0 w 403200"/>
                <a:gd name="textAreaRight" fmla="*/ 405720 w 403200"/>
                <a:gd name="textAreaTop" fmla="*/ 0 h 349200"/>
                <a:gd name="textAreaBottom" fmla="*/ 351720 h 34920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16" name="Google Shape;1167;p41"/>
          <p:cNvGrpSpPr/>
          <p:nvPr/>
        </p:nvGrpSpPr>
        <p:grpSpPr>
          <a:xfrm>
            <a:off x="3790800" y="2126880"/>
            <a:ext cx="384120" cy="380520"/>
            <a:chOff x="3790800" y="2126880"/>
            <a:chExt cx="384120" cy="380520"/>
          </a:xfrm>
        </p:grpSpPr>
        <p:sp>
          <p:nvSpPr>
            <p:cNvPr id="617" name="Google Shape;1168;p41"/>
            <p:cNvSpPr/>
            <p:nvPr/>
          </p:nvSpPr>
          <p:spPr>
            <a:xfrm>
              <a:off x="3813480" y="2126880"/>
              <a:ext cx="268560" cy="380520"/>
            </a:xfrm>
            <a:custGeom>
              <a:avLst/>
              <a:gdLst>
                <a:gd name="textAreaLeft" fmla="*/ 0 w 268560"/>
                <a:gd name="textAreaRight" fmla="*/ 271080 w 268560"/>
                <a:gd name="textAreaTop" fmla="*/ 0 h 380520"/>
                <a:gd name="textAreaBottom" fmla="*/ 383040 h 38052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8" name="Google Shape;1169;p41"/>
            <p:cNvSpPr/>
            <p:nvPr/>
          </p:nvSpPr>
          <p:spPr>
            <a:xfrm>
              <a:off x="4102560" y="2216160"/>
              <a:ext cx="72360" cy="70560"/>
            </a:xfrm>
            <a:custGeom>
              <a:avLst/>
              <a:gdLst>
                <a:gd name="textAreaLeft" fmla="*/ 0 w 72360"/>
                <a:gd name="textAreaRight" fmla="*/ 74880 w 72360"/>
                <a:gd name="textAreaTop" fmla="*/ 0 h 70560"/>
                <a:gd name="textAreaBottom" fmla="*/ 73080 h 7056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9" name="Google Shape;1170;p41"/>
            <p:cNvSpPr/>
            <p:nvPr/>
          </p:nvSpPr>
          <p:spPr>
            <a:xfrm>
              <a:off x="3975480" y="2356920"/>
              <a:ext cx="57960" cy="56160"/>
            </a:xfrm>
            <a:custGeom>
              <a:avLst/>
              <a:gdLst>
                <a:gd name="textAreaLeft" fmla="*/ 0 w 57960"/>
                <a:gd name="textAreaRight" fmla="*/ 60480 w 57960"/>
                <a:gd name="textAreaTop" fmla="*/ 0 h 56160"/>
                <a:gd name="textAreaBottom" fmla="*/ 58680 h 5616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0" name="Google Shape;1171;p41"/>
            <p:cNvSpPr/>
            <p:nvPr/>
          </p:nvSpPr>
          <p:spPr>
            <a:xfrm>
              <a:off x="4007160" y="2258280"/>
              <a:ext cx="124920" cy="124920"/>
            </a:xfrm>
            <a:custGeom>
              <a:avLst/>
              <a:gdLst>
                <a:gd name="textAreaLeft" fmla="*/ 0 w 124920"/>
                <a:gd name="textAreaRight" fmla="*/ 127440 w 124920"/>
                <a:gd name="textAreaTop" fmla="*/ 0 h 124920"/>
                <a:gd name="textAreaBottom" fmla="*/ 127440 h 12492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1" name="Google Shape;1172;p41"/>
            <p:cNvSpPr/>
            <p:nvPr/>
          </p:nvSpPr>
          <p:spPr>
            <a:xfrm>
              <a:off x="4017600" y="2132280"/>
              <a:ext cx="59040" cy="59040"/>
            </a:xfrm>
            <a:custGeom>
              <a:avLst/>
              <a:gdLst>
                <a:gd name="textAreaLeft" fmla="*/ 0 w 59040"/>
                <a:gd name="textAreaRight" fmla="*/ 61560 w 59040"/>
                <a:gd name="textAreaTop" fmla="*/ 0 h 59040"/>
                <a:gd name="textAreaBottom" fmla="*/ 61560 h 5904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2" name="Google Shape;1173;p41"/>
            <p:cNvSpPr/>
            <p:nvPr/>
          </p:nvSpPr>
          <p:spPr>
            <a:xfrm>
              <a:off x="3790800" y="2465640"/>
              <a:ext cx="214200" cy="41760"/>
            </a:xfrm>
            <a:custGeom>
              <a:avLst/>
              <a:gdLst>
                <a:gd name="textAreaLeft" fmla="*/ 0 w 214200"/>
                <a:gd name="textAreaRight" fmla="*/ 216720 w 21420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23" name="Google Shape;1174;p41"/>
          <p:cNvGrpSpPr/>
          <p:nvPr/>
        </p:nvGrpSpPr>
        <p:grpSpPr>
          <a:xfrm>
            <a:off x="3100320" y="3479040"/>
            <a:ext cx="382680" cy="382320"/>
            <a:chOff x="3100320" y="3479040"/>
            <a:chExt cx="382680" cy="382320"/>
          </a:xfrm>
        </p:grpSpPr>
        <p:sp>
          <p:nvSpPr>
            <p:cNvPr id="624" name="Google Shape;1175;p41"/>
            <p:cNvSpPr/>
            <p:nvPr/>
          </p:nvSpPr>
          <p:spPr>
            <a:xfrm>
              <a:off x="3167280" y="3592080"/>
              <a:ext cx="20160" cy="11052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5" name="Google Shape;1176;p41"/>
            <p:cNvSpPr/>
            <p:nvPr/>
          </p:nvSpPr>
          <p:spPr>
            <a:xfrm>
              <a:off x="3394800" y="3592080"/>
              <a:ext cx="21240" cy="11052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6" name="Google Shape;1177;p41"/>
            <p:cNvSpPr/>
            <p:nvPr/>
          </p:nvSpPr>
          <p:spPr>
            <a:xfrm>
              <a:off x="3167280" y="3727440"/>
              <a:ext cx="20160" cy="1328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7" name="Google Shape;1178;p41"/>
            <p:cNvSpPr/>
            <p:nvPr/>
          </p:nvSpPr>
          <p:spPr>
            <a:xfrm>
              <a:off x="3394800" y="3727440"/>
              <a:ext cx="21240" cy="13284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8" name="Google Shape;1179;p41"/>
            <p:cNvSpPr/>
            <p:nvPr/>
          </p:nvSpPr>
          <p:spPr>
            <a:xfrm>
              <a:off x="310032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9" name="Google Shape;1180;p41"/>
            <p:cNvSpPr/>
            <p:nvPr/>
          </p:nvSpPr>
          <p:spPr>
            <a:xfrm>
              <a:off x="3213360" y="3592080"/>
              <a:ext cx="156600" cy="11052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0" name="Google Shape;1181;p41"/>
            <p:cNvSpPr/>
            <p:nvPr/>
          </p:nvSpPr>
          <p:spPr>
            <a:xfrm>
              <a:off x="3440160" y="3710880"/>
              <a:ext cx="42840" cy="15048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50480"/>
                <a:gd name="textAreaBottom" fmla="*/ 153000 h 15048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1" name="Google Shape;1182;p41"/>
            <p:cNvSpPr/>
            <p:nvPr/>
          </p:nvSpPr>
          <p:spPr>
            <a:xfrm>
              <a:off x="3100320" y="3710880"/>
              <a:ext cx="42840" cy="14940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49400"/>
                <a:gd name="textAreaBottom" fmla="*/ 151920 h 14940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2" name="Google Shape;1183;p41"/>
            <p:cNvSpPr/>
            <p:nvPr/>
          </p:nvSpPr>
          <p:spPr>
            <a:xfrm>
              <a:off x="3281040" y="3727440"/>
              <a:ext cx="20160" cy="212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3" name="Google Shape;1184;p41"/>
            <p:cNvSpPr/>
            <p:nvPr/>
          </p:nvSpPr>
          <p:spPr>
            <a:xfrm>
              <a:off x="344016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4" name="Google Shape;1185;p41"/>
            <p:cNvSpPr/>
            <p:nvPr/>
          </p:nvSpPr>
          <p:spPr>
            <a:xfrm>
              <a:off x="3213360" y="3727440"/>
              <a:ext cx="156600" cy="132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5" name="Google Shape;1186;p41"/>
            <p:cNvSpPr/>
            <p:nvPr/>
          </p:nvSpPr>
          <p:spPr>
            <a:xfrm>
              <a:off x="3212280" y="3479040"/>
              <a:ext cx="156600" cy="87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36" name="Google Shape;1187;p41"/>
          <p:cNvGrpSpPr/>
          <p:nvPr/>
        </p:nvGrpSpPr>
        <p:grpSpPr>
          <a:xfrm>
            <a:off x="5852160" y="2161080"/>
            <a:ext cx="383760" cy="312480"/>
            <a:chOff x="5852160" y="2161080"/>
            <a:chExt cx="383760" cy="312480"/>
          </a:xfrm>
        </p:grpSpPr>
        <p:sp>
          <p:nvSpPr>
            <p:cNvPr id="637" name="Google Shape;1188;p41"/>
            <p:cNvSpPr/>
            <p:nvPr/>
          </p:nvSpPr>
          <p:spPr>
            <a:xfrm>
              <a:off x="6180840" y="2296440"/>
              <a:ext cx="55080" cy="21240"/>
            </a:xfrm>
            <a:custGeom>
              <a:avLst/>
              <a:gdLst>
                <a:gd name="textAreaLeft" fmla="*/ 0 w 55080"/>
                <a:gd name="textAreaRight" fmla="*/ 57600 w 5508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8" name="Google Shape;1189;p41"/>
            <p:cNvSpPr/>
            <p:nvPr/>
          </p:nvSpPr>
          <p:spPr>
            <a:xfrm>
              <a:off x="6167520" y="2342520"/>
              <a:ext cx="45720" cy="4176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9" name="Google Shape;1190;p41"/>
            <p:cNvSpPr/>
            <p:nvPr/>
          </p:nvSpPr>
          <p:spPr>
            <a:xfrm>
              <a:off x="6169320" y="2228760"/>
              <a:ext cx="43560" cy="4248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2480"/>
                <a:gd name="textAreaBottom" fmla="*/ 45000 h 4248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0" name="Google Shape;1191;p41"/>
            <p:cNvSpPr/>
            <p:nvPr/>
          </p:nvSpPr>
          <p:spPr>
            <a:xfrm>
              <a:off x="5852160" y="2228760"/>
              <a:ext cx="135000" cy="133920"/>
            </a:xfrm>
            <a:custGeom>
              <a:avLst/>
              <a:gdLst>
                <a:gd name="textAreaLeft" fmla="*/ 0 w 135000"/>
                <a:gd name="textAreaRight" fmla="*/ 137520 w 135000"/>
                <a:gd name="textAreaTop" fmla="*/ 0 h 133920"/>
                <a:gd name="textAreaBottom" fmla="*/ 136440 h 13392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1" name="Google Shape;1192;p41"/>
            <p:cNvSpPr/>
            <p:nvPr/>
          </p:nvSpPr>
          <p:spPr>
            <a:xfrm>
              <a:off x="6099480" y="2161080"/>
              <a:ext cx="43560" cy="2696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69640"/>
                <a:gd name="textAreaBottom" fmla="*/ 272160 h 26964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2" name="Google Shape;1193;p41"/>
            <p:cNvSpPr/>
            <p:nvPr/>
          </p:nvSpPr>
          <p:spPr>
            <a:xfrm>
              <a:off x="5919840" y="2385720"/>
              <a:ext cx="64080" cy="87840"/>
            </a:xfrm>
            <a:custGeom>
              <a:avLst/>
              <a:gdLst>
                <a:gd name="textAreaLeft" fmla="*/ 0 w 64080"/>
                <a:gd name="textAreaRight" fmla="*/ 66600 w 6408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3" name="Google Shape;1194;p41"/>
            <p:cNvSpPr/>
            <p:nvPr/>
          </p:nvSpPr>
          <p:spPr>
            <a:xfrm>
              <a:off x="6011280" y="2188800"/>
              <a:ext cx="65160" cy="210960"/>
            </a:xfrm>
            <a:custGeom>
              <a:avLst/>
              <a:gdLst>
                <a:gd name="textAreaLeft" fmla="*/ 0 w 65160"/>
                <a:gd name="textAreaRight" fmla="*/ 67680 w 65160"/>
                <a:gd name="textAreaTop" fmla="*/ 0 h 210960"/>
                <a:gd name="textAreaBottom" fmla="*/ 213480 h 21096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44" name="Google Shape;1195;p41"/>
          <p:cNvSpPr/>
          <p:nvPr/>
        </p:nvSpPr>
        <p:spPr>
          <a:xfrm>
            <a:off x="3780360" y="4821840"/>
            <a:ext cx="405360" cy="402840"/>
          </a:xfrm>
          <a:custGeom>
            <a:avLst/>
            <a:gdLst>
              <a:gd name="textAreaLeft" fmla="*/ 0 w 405360"/>
              <a:gd name="textAreaRight" fmla="*/ 407880 w 405360"/>
              <a:gd name="textAreaTop" fmla="*/ 0 h 402840"/>
              <a:gd name="textAreaBottom" fmla="*/ 405360 h 40284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7760" y="989083"/>
            <a:ext cx="935729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b="1" dirty="0" smtClean="0"/>
              <a:t>新專案（</a:t>
            </a:r>
            <a:r>
              <a:rPr lang="en-US" altLang="zh-TW" b="1" dirty="0" err="1" smtClean="0"/>
              <a:t>Gitlab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Project</a:t>
            </a:r>
            <a:r>
              <a:rPr lang="zh-TW" altLang="en-US" b="1" dirty="0" smtClean="0"/>
              <a:t>）若要使用 </a:t>
            </a:r>
            <a:r>
              <a:rPr lang="en-US" altLang="zh-TW" b="1" dirty="0" smtClean="0"/>
              <a:t>CICD</a:t>
            </a:r>
            <a:r>
              <a:rPr lang="zh-TW" altLang="en-US" b="1" dirty="0" smtClean="0"/>
              <a:t> 自動化部屬流程，可一</a:t>
            </a:r>
            <a:r>
              <a:rPr lang="zh-TW" altLang="en-US" b="1" dirty="0"/>
              <a:t>次</a:t>
            </a:r>
            <a:r>
              <a:rPr lang="zh-TW" altLang="en-US" b="1" dirty="0" smtClean="0"/>
              <a:t>申請以下權限：</a:t>
            </a:r>
            <a:endParaRPr lang="en-US" altLang="zh-TW" b="1" dirty="0" smtClean="0"/>
          </a:p>
          <a:p>
            <a:pPr>
              <a:lnSpc>
                <a:spcPts val="3000"/>
              </a:lnSpc>
            </a:pP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1.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申請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 Group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(EX: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open_unlts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底下有哪些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 Project (EX: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unlts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原則上命名規則為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開放系統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與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ncbs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新核心系統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TW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申請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Jenkins Folder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底下有些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Jenkins pipeline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同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 Group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與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project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的架構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TW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3.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申請建立新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IQ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Server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Application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讓所處科別帳號可以進行掃描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07194" y="5698065"/>
            <a:ext cx="50387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s</a:t>
            </a:r>
            <a:r>
              <a:rPr lang="en-US" altLang="zh-TW" dirty="0" smtClean="0">
                <a:solidFill>
                  <a:srgbClr val="C00000"/>
                </a:solidFill>
              </a:rPr>
              <a:t>ystem</a:t>
            </a:r>
            <a:r>
              <a:rPr lang="zh-TW" altLang="en-US" dirty="0" smtClean="0">
                <a:solidFill>
                  <a:srgbClr val="C00000"/>
                </a:solidFill>
              </a:rPr>
              <a:t>_name </a:t>
            </a:r>
            <a:r>
              <a:rPr lang="en-US" altLang="zh-TW" dirty="0" smtClean="0">
                <a:solidFill>
                  <a:srgbClr val="C00000"/>
                </a:solidFill>
              </a:rPr>
              <a:t>: </a:t>
            </a:r>
            <a:r>
              <a:rPr lang="zh-TW" altLang="en-US" dirty="0" smtClean="0">
                <a:solidFill>
                  <a:srgbClr val="C00000"/>
                </a:solidFill>
              </a:rPr>
              <a:t>為系統別 </a:t>
            </a:r>
            <a:r>
              <a:rPr lang="en-US" altLang="zh-TW" dirty="0" smtClean="0">
                <a:solidFill>
                  <a:srgbClr val="C00000"/>
                </a:solidFill>
              </a:rPr>
              <a:t>(</a:t>
            </a:r>
            <a:r>
              <a:rPr lang="zh-TW" altLang="en-US" dirty="0" smtClean="0">
                <a:solidFill>
                  <a:srgbClr val="C00000"/>
                </a:solidFill>
              </a:rPr>
              <a:t>如 </a:t>
            </a:r>
            <a:r>
              <a:rPr lang="en-US" altLang="zh-TW" dirty="0" err="1" smtClean="0">
                <a:solidFill>
                  <a:srgbClr val="C00000"/>
                </a:solidFill>
              </a:rPr>
              <a:t>ncbs_mid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7760" y="4374626"/>
            <a:ext cx="89485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請至 </a:t>
            </a:r>
            <a:r>
              <a:rPr lang="en-US" altLang="zh-TW" b="1" dirty="0" smtClean="0"/>
              <a:t>Notes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資訊研發處討論區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南區開發中心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可找到相關文件 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如下圖</a:t>
            </a:r>
            <a:r>
              <a:rPr lang="en-US" altLang="zh-TW" b="1" dirty="0" smtClean="0"/>
              <a:t>)</a:t>
            </a:r>
          </a:p>
          <a:p>
            <a:r>
              <a:rPr lang="zh-TW" altLang="en-US" b="1" dirty="0" smtClean="0"/>
              <a:t>申請前可以至此路徑下載最新版本的申請單</a:t>
            </a:r>
            <a:endParaRPr lang="en-US" altLang="zh-TW" b="1" dirty="0" smtClean="0"/>
          </a:p>
          <a:p>
            <a:pPr>
              <a:lnSpc>
                <a:spcPts val="3000"/>
              </a:lnSpc>
            </a:pPr>
            <a:r>
              <a:rPr lang="zh-TW" altLang="en-US" b="1" dirty="0"/>
              <a:t>申請單檔名：</a:t>
            </a:r>
            <a:endParaRPr lang="en-US" altLang="zh-TW" b="1" dirty="0"/>
          </a:p>
          <a:p>
            <a:pPr>
              <a:lnSpc>
                <a:spcPts val="3000"/>
              </a:lnSpc>
            </a:pP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CICD_Request_form_V2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(system_name)_(20250905).xlsx</a:t>
            </a:r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59344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28972</TotalTime>
  <Words>2525</Words>
  <Application>Microsoft Office PowerPoint</Application>
  <PresentationFormat>自訂</PresentationFormat>
  <Paragraphs>306</Paragraphs>
  <Slides>89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89</vt:i4>
      </vt:variant>
    </vt:vector>
  </HeadingPairs>
  <TitlesOfParts>
    <vt:vector size="100" baseType="lpstr">
      <vt:lpstr>DejaVu Sans</vt:lpstr>
      <vt:lpstr>Fira Sans</vt:lpstr>
      <vt:lpstr>IBM Plex Sans</vt:lpstr>
      <vt:lpstr>Microsoft JhengHei Light</vt:lpstr>
      <vt:lpstr>微軟正黑體</vt:lpstr>
      <vt:lpstr>標楷體</vt:lpstr>
      <vt:lpstr>Arial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Clone Branch 進行開發</vt:lpstr>
      <vt:lpstr>Checkout Prod Tag</vt:lpstr>
      <vt:lpstr>Gitlab Issue Branch 命名規則</vt:lpstr>
      <vt:lpstr>Git create local Branch 進行開發</vt:lpstr>
      <vt:lpstr>PowerPoint 簡報</vt:lpstr>
      <vt:lpstr>Push local Branch To Remote (一)</vt:lpstr>
      <vt:lpstr>Push local Branch To Remote (二)</vt:lpstr>
      <vt:lpstr>Push local Branch To Remote (三)</vt:lpstr>
      <vt:lpstr>Push local Branch To Remote (四)</vt:lpstr>
      <vt:lpstr>PowerPoint 簡報</vt:lpstr>
      <vt:lpstr>Issue Branch Merge to Dev Branch (一)</vt:lpstr>
      <vt:lpstr>PowerPoint 簡報</vt:lpstr>
      <vt:lpstr>PowerPoint 簡報</vt:lpstr>
      <vt:lpstr>PowerPoint 簡報</vt:lpstr>
      <vt:lpstr>PowerPoint 簡報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PowerPoint 簡報</vt:lpstr>
      <vt:lpstr>Jenkins – 主頁</vt:lpstr>
      <vt:lpstr>Jenkins – 點選系統 Folder</vt:lpstr>
      <vt:lpstr>Jenkins – 找到對應環境的 pipeline</vt:lpstr>
      <vt:lpstr>Jenkins – 建立 pipeline (一)</vt:lpstr>
      <vt:lpstr>Jenkins – 建立 pipeline (二)</vt:lpstr>
      <vt:lpstr>Pipeline – 主頁</vt:lpstr>
      <vt:lpstr>編輯 pipeline - environment</vt:lpstr>
      <vt:lpstr>編輯 pipeline – check env</vt:lpstr>
      <vt:lpstr>編輯 pipeline – workspace init</vt:lpstr>
      <vt:lpstr>編輯 pipeline - clone</vt:lpstr>
      <vt:lpstr>PowerPoint 簡報</vt:lpstr>
      <vt:lpstr>PowerPoint 簡報</vt:lpstr>
      <vt:lpstr>編輯 pipeline – package</vt:lpstr>
      <vt:lpstr>編輯 pipeline – push to Nexus</vt:lpstr>
      <vt:lpstr>編輯 pipeline – Download form Nexus</vt:lpstr>
      <vt:lpstr>編輯 pipeline – deploy and restart</vt:lpstr>
      <vt:lpstr>PowerPoint 簡報</vt:lpstr>
      <vt:lpstr>Gitlab Merge 操作一</vt:lpstr>
      <vt:lpstr>Gitlab Merge 操作二</vt:lpstr>
      <vt:lpstr>Gitlab Merge 操作三</vt:lpstr>
      <vt:lpstr>Gitlab Merge 操作四</vt:lpstr>
      <vt:lpstr>Gitlab Merge 操作五</vt:lpstr>
      <vt:lpstr>Gitlab Merge 操作六</vt:lpstr>
      <vt:lpstr>Gitlab Merge 操作七</vt:lpstr>
      <vt:lpstr>Gitlab Merge 操作八</vt:lpstr>
      <vt:lpstr>Gitlab Merge 操作九</vt:lpstr>
      <vt:lpstr>Gitlab Tag 命名規則</vt:lpstr>
      <vt:lpstr>Gitlab Create Tag (一)</vt:lpstr>
      <vt:lpstr>Gitlab Create Tag (二)</vt:lpstr>
      <vt:lpstr>Gitlab Create Tag (三)</vt:lpstr>
      <vt:lpstr>PowerPoint 簡報</vt:lpstr>
      <vt:lpstr>PowerPoint 簡報</vt:lpstr>
      <vt:lpstr>PowerPoint 簡報</vt:lpstr>
      <vt:lpstr>Eclipse 設定 spring.profiles.active </vt:lpstr>
      <vt:lpstr>IDEA 設定 spring.profiles.active </vt:lpstr>
      <vt:lpstr>命令行參數設定 spring.profiles.active </vt:lpstr>
      <vt:lpstr>Tomcat設定 spring.profiles.active </vt:lpstr>
      <vt:lpstr>Tomcat設定 spring.profiles.active </vt:lpstr>
      <vt:lpstr>Tomcat設定 spring.profiles.active </vt:lpstr>
      <vt:lpstr>Tomcat設定 spring.profiles.active 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763</cp:revision>
  <cp:lastPrinted>2021-10-04T02:16:34Z</cp:lastPrinted>
  <dcterms:created xsi:type="dcterms:W3CDTF">2020-09-24T07:39:29Z</dcterms:created>
  <dcterms:modified xsi:type="dcterms:W3CDTF">2026-02-03T08:26:52Z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35</vt:i4>
  </property>
  <property fmtid="{D5CDD505-2E9C-101B-9397-08002B2CF9AE}" pid="3" name="PresentationFormat">
    <vt:lpwstr>自訂</vt:lpwstr>
  </property>
  <property fmtid="{D5CDD505-2E9C-101B-9397-08002B2CF9AE}" pid="4" name="Slides">
    <vt:i4>96</vt:i4>
  </property>
</Properties>
</file>